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png&amp;ehk=4eyf6Ntp6jf7jbnRDSrb0A&amp;r=0&amp;pid=OfficeInsert" ContentType="image/png"/>
  <Default Extension="png&amp;ehk=YlmZpMcjSWgahsGb58Ly5A&amp;r=0&amp;pid=OfficeInsert" ContentType="image/png"/>
  <Default Extension="png&amp;ehk=ZzSKGOfceidknuXnGiVDtA&amp;r=0&amp;pid=OfficeInsert"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3" r:id="rId1"/>
  </p:sldMasterIdLst>
  <p:notesMasterIdLst>
    <p:notesMasterId r:id="rId38"/>
  </p:notesMasterIdLst>
  <p:sldIdLst>
    <p:sldId id="1242" r:id="rId2"/>
    <p:sldId id="1248" r:id="rId3"/>
    <p:sldId id="1243" r:id="rId4"/>
    <p:sldId id="1072" r:id="rId5"/>
    <p:sldId id="1193" r:id="rId6"/>
    <p:sldId id="1200" r:id="rId7"/>
    <p:sldId id="1076" r:id="rId8"/>
    <p:sldId id="1212" r:id="rId9"/>
    <p:sldId id="1213" r:id="rId10"/>
    <p:sldId id="1214" r:id="rId11"/>
    <p:sldId id="1215" r:id="rId12"/>
    <p:sldId id="1216" r:id="rId13"/>
    <p:sldId id="1217" r:id="rId14"/>
    <p:sldId id="1218" r:id="rId15"/>
    <p:sldId id="1219" r:id="rId16"/>
    <p:sldId id="1220" r:id="rId17"/>
    <p:sldId id="1225" r:id="rId18"/>
    <p:sldId id="1227" r:id="rId19"/>
    <p:sldId id="1226" r:id="rId20"/>
    <p:sldId id="1221" r:id="rId21"/>
    <p:sldId id="1228" r:id="rId22"/>
    <p:sldId id="1231" r:id="rId23"/>
    <p:sldId id="1235" r:id="rId24"/>
    <p:sldId id="1232" r:id="rId25"/>
    <p:sldId id="1233" r:id="rId26"/>
    <p:sldId id="1236" r:id="rId27"/>
    <p:sldId id="1158" r:id="rId28"/>
    <p:sldId id="1229" r:id="rId29"/>
    <p:sldId id="1223" r:id="rId30"/>
    <p:sldId id="1237" r:id="rId31"/>
    <p:sldId id="1159" r:id="rId32"/>
    <p:sldId id="1184" r:id="rId33"/>
    <p:sldId id="1244" r:id="rId34"/>
    <p:sldId id="1245" r:id="rId35"/>
    <p:sldId id="1246" r:id="rId36"/>
    <p:sldId id="1247" r:id="rId37"/>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Etienne" initials="" lastIdx="11" clrIdx="0"/>
  <p:cmAuthor id="7" name="Tori Filler" initials="TF" lastIdx="2" clrIdx="7">
    <p:extLst>
      <p:ext uri="{19B8F6BF-5375-455C-9EA6-DF929625EA0E}">
        <p15:presenceInfo xmlns:p15="http://schemas.microsoft.com/office/powerpoint/2012/main" userId="Tori Filler" providerId="None"/>
      </p:ext>
    </p:extLst>
  </p:cmAuthor>
  <p:cmAuthor id="1" name="Carey Swanson" initials="CS" lastIdx="99" clrIdx="1"/>
  <p:cmAuthor id="8" name="kentonkids@outlook.com" initials="k" lastIdx="1" clrIdx="8">
    <p:extLst>
      <p:ext uri="{19B8F6BF-5375-455C-9EA6-DF929625EA0E}">
        <p15:presenceInfo xmlns:p15="http://schemas.microsoft.com/office/powerpoint/2012/main" userId="f62a78777dd22a1d" providerId="Windows Live"/>
      </p:ext>
    </p:extLst>
  </p:cmAuthor>
  <p:cmAuthor id="2" name="Nicole Bravo" initials="NB" lastIdx="9" clrIdx="2"/>
  <p:cmAuthor id="9" name="EMK" initials="EMK" lastIdx="4" clrIdx="9">
    <p:extLst>
      <p:ext uri="{19B8F6BF-5375-455C-9EA6-DF929625EA0E}">
        <p15:presenceInfo xmlns:p15="http://schemas.microsoft.com/office/powerpoint/2012/main" userId="EMK" providerId="None"/>
      </p:ext>
    </p:extLst>
  </p:cmAuthor>
  <p:cmAuthor id="3" name="Stacy Wetcher" initials="SW" lastIdx="4" clrIdx="3"/>
  <p:cmAuthor id="4" name="Meredith Liben" initials="ML" lastIdx="1" clrIdx="4"/>
  <p:cmAuthor id="5" name="tfiller" initials="t" lastIdx="2" clrIdx="5"/>
  <p:cmAuthor id="6" name="David Liben" initials="DL" lastIdx="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24F"/>
    <a:srgbClr val="22A469"/>
    <a:srgbClr val="D4F2DB"/>
    <a:srgbClr val="C8EED1"/>
    <a:srgbClr val="B5E9C1"/>
    <a:srgbClr val="A9E5B7"/>
    <a:srgbClr val="D3F1E6"/>
    <a:srgbClr val="17A96A"/>
    <a:srgbClr val="C0F2DB"/>
    <a:srgbClr val="C9FF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5C2E68-A0DA-4108-AF7E-2E3958B79FE0}">
  <a:tblStyle styleId="{295C2E68-A0DA-4108-AF7E-2E3958B79FE0}"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6EAE8"/>
          </a:solidFill>
        </a:fill>
      </a:tcStyle>
    </a:wholeTbl>
    <a:band1H>
      <a:tcStyle>
        <a:tcBdr/>
        <a:fill>
          <a:solidFill>
            <a:srgbClr val="CAD2CD"/>
          </a:solidFill>
        </a:fill>
      </a:tcStyle>
    </a:band1H>
    <a:band1V>
      <a:tcStyle>
        <a:tcBdr/>
        <a:fill>
          <a:solidFill>
            <a:srgbClr val="CAD2CD"/>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E0C03113-7716-402F-ADB2-12976F4C95C7}" styleName="Table_1">
    <a:wholeTbl>
      <a:tcTxStyle b="off" i="off">
        <a:font>
          <a:latin typeface="Arial"/>
          <a:ea typeface="Arial"/>
          <a:cs typeface="Arial"/>
        </a:font>
        <a:schemeClr val="dk1"/>
      </a:tcTxStyle>
      <a:tcStyle>
        <a:tcBdr>
          <a:left>
            <a:ln w="12700" cap="flat" cmpd="sng">
              <a:solidFill>
                <a:schemeClr val="accent2"/>
              </a:solidFill>
              <a:prstDash val="solid"/>
              <a:round/>
              <a:headEnd type="none" w="med" len="med"/>
              <a:tailEnd type="none" w="med" len="med"/>
            </a:ln>
          </a:left>
          <a:right>
            <a:ln w="12700" cap="flat" cmpd="sng">
              <a:solidFill>
                <a:schemeClr val="accent2"/>
              </a:solidFill>
              <a:prstDash val="solid"/>
              <a:round/>
              <a:headEnd type="none" w="med" len="med"/>
              <a:tailEnd type="none" w="med" len="med"/>
            </a:ln>
          </a:right>
          <a:top>
            <a:ln w="12700" cap="flat" cmpd="sng">
              <a:solidFill>
                <a:schemeClr val="accent2"/>
              </a:solidFill>
              <a:prstDash val="solid"/>
              <a:round/>
              <a:headEnd type="none" w="med" len="med"/>
              <a:tailEnd type="none" w="med" len="med"/>
            </a:ln>
          </a:top>
          <a:bottom>
            <a:ln w="12700" cap="flat" cmpd="sng">
              <a:solidFill>
                <a:schemeClr val="accent2"/>
              </a:solidFill>
              <a:prstDash val="solid"/>
              <a:round/>
              <a:headEnd type="none" w="med" len="med"/>
              <a:tailEnd type="none" w="med" len="med"/>
            </a:ln>
          </a:bottom>
          <a:insideH>
            <a:ln w="12700" cap="flat" cmpd="sng">
              <a:solidFill>
                <a:schemeClr val="accent2"/>
              </a:solidFill>
              <a:prstDash val="solid"/>
              <a:round/>
              <a:headEnd type="none" w="med" len="med"/>
              <a:tailEnd type="none" w="med" len="med"/>
            </a:ln>
          </a:insideH>
          <a:insideV>
            <a:ln w="12700" cap="flat" cmpd="sng">
              <a:solidFill>
                <a:schemeClr val="accent2"/>
              </a:solidFill>
              <a:prstDash val="solid"/>
              <a:round/>
              <a:headEnd type="none" w="med" len="med"/>
              <a:tailEnd type="none" w="med" len="med"/>
            </a:ln>
          </a:insideV>
        </a:tcBdr>
        <a:fill>
          <a:solidFill>
            <a:srgbClr val="FFFFFF">
              <a:alpha val="0"/>
            </a:srgbClr>
          </a:solid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accent2"/>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60752" autoAdjust="0"/>
  </p:normalViewPr>
  <p:slideViewPr>
    <p:cSldViewPr snapToGrid="0">
      <p:cViewPr varScale="1">
        <p:scale>
          <a:sx n="43" d="100"/>
          <a:sy n="43" d="100"/>
        </p:scale>
        <p:origin x="2172" y="60"/>
      </p:cViewPr>
      <p:guideLst/>
    </p:cSldViewPr>
  </p:slideViewPr>
  <p:notesTextViewPr>
    <p:cViewPr>
      <p:scale>
        <a:sx n="1" d="1"/>
        <a:sy n="1" d="1"/>
      </p:scale>
      <p:origin x="0" y="0"/>
    </p:cViewPr>
  </p:notesTextViewPr>
  <p:sorterViewPr>
    <p:cViewPr>
      <p:scale>
        <a:sx n="90" d="100"/>
        <a:sy n="90" d="100"/>
      </p:scale>
      <p:origin x="0" y="0"/>
    </p:cViewPr>
  </p:sorterViewPr>
  <p:notesViewPr>
    <p:cSldViewPr snapToGrid="0">
      <p:cViewPr varScale="1">
        <p:scale>
          <a:sx n="87" d="100"/>
          <a:sy n="87" d="100"/>
        </p:scale>
        <p:origin x="360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AF3B69-D376-42D9-9197-342CCC151508}" type="doc">
      <dgm:prSet loTypeId="urn:microsoft.com/office/officeart/2005/8/layout/hProcess9" loCatId="process" qsTypeId="urn:microsoft.com/office/officeart/2005/8/quickstyle/simple1" qsCatId="simple" csTypeId="urn:microsoft.com/office/officeart/2005/8/colors/accent1_2" csCatId="accent1" phldr="1"/>
      <dgm:spPr/>
    </dgm:pt>
    <dgm:pt modelId="{2CE2E863-36FA-42D8-82FF-B1C6C6C15590}">
      <dgm:prSet phldrT="[Text]"/>
      <dgm:spPr/>
      <dgm:t>
        <a:bodyPr/>
        <a:lstStyle/>
        <a:p>
          <a:r>
            <a:rPr lang="en-US" dirty="0">
              <a:latin typeface="Lucida Sans" panose="020B0602030504020204" pitchFamily="34" charset="0"/>
            </a:rPr>
            <a:t>Recognize initial consonant sounds</a:t>
          </a:r>
        </a:p>
      </dgm:t>
    </dgm:pt>
    <dgm:pt modelId="{416607CD-9671-4648-93B3-9C595F2E7F7B}" type="parTrans" cxnId="{B13403F6-0962-4748-8E35-4F57413518F2}">
      <dgm:prSet/>
      <dgm:spPr/>
      <dgm:t>
        <a:bodyPr/>
        <a:lstStyle/>
        <a:p>
          <a:endParaRPr lang="en-US"/>
        </a:p>
      </dgm:t>
    </dgm:pt>
    <dgm:pt modelId="{1CD40BE6-6424-4B13-859C-0BB4CE3824AE}" type="sibTrans" cxnId="{B13403F6-0962-4748-8E35-4F57413518F2}">
      <dgm:prSet/>
      <dgm:spPr/>
      <dgm:t>
        <a:bodyPr/>
        <a:lstStyle/>
        <a:p>
          <a:endParaRPr lang="en-US"/>
        </a:p>
      </dgm:t>
    </dgm:pt>
    <dgm:pt modelId="{F5CC37F2-4151-4A80-95A0-4E4C8D209B69}">
      <dgm:prSet phldrT="[Text]"/>
      <dgm:spPr/>
      <dgm:t>
        <a:bodyPr/>
        <a:lstStyle/>
        <a:p>
          <a:r>
            <a:rPr lang="en-US" dirty="0">
              <a:latin typeface="Lucida Sans" panose="020B0602030504020204" pitchFamily="34" charset="0"/>
            </a:rPr>
            <a:t>Recognize medial sounds in two-sound words</a:t>
          </a:r>
        </a:p>
      </dgm:t>
    </dgm:pt>
    <dgm:pt modelId="{1EC2D524-764C-4A06-9B15-88F3E8FC6062}" type="parTrans" cxnId="{D003A10A-6BA1-4206-800C-FA2F7ED1EB2E}">
      <dgm:prSet/>
      <dgm:spPr/>
      <dgm:t>
        <a:bodyPr/>
        <a:lstStyle/>
        <a:p>
          <a:endParaRPr lang="en-US"/>
        </a:p>
      </dgm:t>
    </dgm:pt>
    <dgm:pt modelId="{2FFAB0F8-85F9-4A91-B059-1643D2A77C32}" type="sibTrans" cxnId="{D003A10A-6BA1-4206-800C-FA2F7ED1EB2E}">
      <dgm:prSet/>
      <dgm:spPr/>
      <dgm:t>
        <a:bodyPr/>
        <a:lstStyle/>
        <a:p>
          <a:endParaRPr lang="en-US"/>
        </a:p>
      </dgm:t>
    </dgm:pt>
    <dgm:pt modelId="{3315BD93-35B9-419C-85D3-6E0DDB5469D9}">
      <dgm:prSet phldrT="[Text]"/>
      <dgm:spPr/>
      <dgm:t>
        <a:bodyPr/>
        <a:lstStyle/>
        <a:p>
          <a:r>
            <a:rPr lang="en-US" dirty="0">
              <a:latin typeface="Lucida Sans" panose="020B0602030504020204" pitchFamily="34" charset="0"/>
            </a:rPr>
            <a:t>Recognize all sounds in three-sound words</a:t>
          </a:r>
        </a:p>
      </dgm:t>
    </dgm:pt>
    <dgm:pt modelId="{E6473CAB-488A-438F-804A-A93FFCFC6495}" type="parTrans" cxnId="{46FD1B04-8734-4586-A460-454D5C967C7F}">
      <dgm:prSet/>
      <dgm:spPr/>
      <dgm:t>
        <a:bodyPr/>
        <a:lstStyle/>
        <a:p>
          <a:endParaRPr lang="en-US"/>
        </a:p>
      </dgm:t>
    </dgm:pt>
    <dgm:pt modelId="{02E11DA4-3AB8-4DB6-B983-6025A9E209DE}" type="sibTrans" cxnId="{46FD1B04-8734-4586-A460-454D5C967C7F}">
      <dgm:prSet/>
      <dgm:spPr/>
      <dgm:t>
        <a:bodyPr/>
        <a:lstStyle/>
        <a:p>
          <a:endParaRPr lang="en-US"/>
        </a:p>
      </dgm:t>
    </dgm:pt>
    <dgm:pt modelId="{4086B4E8-5557-4003-BFE2-35F9354E353E}" type="pres">
      <dgm:prSet presAssocID="{D4AF3B69-D376-42D9-9197-342CCC151508}" presName="CompostProcess" presStyleCnt="0">
        <dgm:presLayoutVars>
          <dgm:dir/>
          <dgm:resizeHandles val="exact"/>
        </dgm:presLayoutVars>
      </dgm:prSet>
      <dgm:spPr/>
    </dgm:pt>
    <dgm:pt modelId="{50AC44BF-BA91-4889-807D-602CFF5BFEAB}" type="pres">
      <dgm:prSet presAssocID="{D4AF3B69-D376-42D9-9197-342CCC151508}" presName="arrow" presStyleLbl="bgShp" presStyleIdx="0" presStyleCnt="1"/>
      <dgm:spPr/>
    </dgm:pt>
    <dgm:pt modelId="{667907FF-EF51-444E-9E56-14AAF0AA82C5}" type="pres">
      <dgm:prSet presAssocID="{D4AF3B69-D376-42D9-9197-342CCC151508}" presName="linearProcess" presStyleCnt="0"/>
      <dgm:spPr/>
    </dgm:pt>
    <dgm:pt modelId="{EB94F858-ADB8-4126-8BDD-DC11F859C0A1}" type="pres">
      <dgm:prSet presAssocID="{2CE2E863-36FA-42D8-82FF-B1C6C6C15590}" presName="textNode" presStyleLbl="node1" presStyleIdx="0" presStyleCnt="3">
        <dgm:presLayoutVars>
          <dgm:bulletEnabled val="1"/>
        </dgm:presLayoutVars>
      </dgm:prSet>
      <dgm:spPr/>
    </dgm:pt>
    <dgm:pt modelId="{BEE5F745-E724-4F2B-A56D-024AE13E37AF}" type="pres">
      <dgm:prSet presAssocID="{1CD40BE6-6424-4B13-859C-0BB4CE3824AE}" presName="sibTrans" presStyleCnt="0"/>
      <dgm:spPr/>
    </dgm:pt>
    <dgm:pt modelId="{CE331A61-8009-4F44-B729-04BE83520EAF}" type="pres">
      <dgm:prSet presAssocID="{F5CC37F2-4151-4A80-95A0-4E4C8D209B69}" presName="textNode" presStyleLbl="node1" presStyleIdx="1" presStyleCnt="3">
        <dgm:presLayoutVars>
          <dgm:bulletEnabled val="1"/>
        </dgm:presLayoutVars>
      </dgm:prSet>
      <dgm:spPr/>
    </dgm:pt>
    <dgm:pt modelId="{561F60AD-C037-4879-82D7-B6EF17E7AFA8}" type="pres">
      <dgm:prSet presAssocID="{2FFAB0F8-85F9-4A91-B059-1643D2A77C32}" presName="sibTrans" presStyleCnt="0"/>
      <dgm:spPr/>
    </dgm:pt>
    <dgm:pt modelId="{20127AB9-0E56-44AF-BAEA-53BD3C32C44C}" type="pres">
      <dgm:prSet presAssocID="{3315BD93-35B9-419C-85D3-6E0DDB5469D9}" presName="textNode" presStyleLbl="node1" presStyleIdx="2" presStyleCnt="3">
        <dgm:presLayoutVars>
          <dgm:bulletEnabled val="1"/>
        </dgm:presLayoutVars>
      </dgm:prSet>
      <dgm:spPr/>
    </dgm:pt>
  </dgm:ptLst>
  <dgm:cxnLst>
    <dgm:cxn modelId="{46FD1B04-8734-4586-A460-454D5C967C7F}" srcId="{D4AF3B69-D376-42D9-9197-342CCC151508}" destId="{3315BD93-35B9-419C-85D3-6E0DDB5469D9}" srcOrd="2" destOrd="0" parTransId="{E6473CAB-488A-438F-804A-A93FFCFC6495}" sibTransId="{02E11DA4-3AB8-4DB6-B983-6025A9E209DE}"/>
    <dgm:cxn modelId="{D003A10A-6BA1-4206-800C-FA2F7ED1EB2E}" srcId="{D4AF3B69-D376-42D9-9197-342CCC151508}" destId="{F5CC37F2-4151-4A80-95A0-4E4C8D209B69}" srcOrd="1" destOrd="0" parTransId="{1EC2D524-764C-4A06-9B15-88F3E8FC6062}" sibTransId="{2FFAB0F8-85F9-4A91-B059-1643D2A77C32}"/>
    <dgm:cxn modelId="{74F48F48-FEEF-4A66-9733-57D60C54E79D}" type="presOf" srcId="{F5CC37F2-4151-4A80-95A0-4E4C8D209B69}" destId="{CE331A61-8009-4F44-B729-04BE83520EAF}" srcOrd="0" destOrd="0" presId="urn:microsoft.com/office/officeart/2005/8/layout/hProcess9"/>
    <dgm:cxn modelId="{BDCD946B-A514-40F8-9891-00D060F2BCF7}" type="presOf" srcId="{3315BD93-35B9-419C-85D3-6E0DDB5469D9}" destId="{20127AB9-0E56-44AF-BAEA-53BD3C32C44C}" srcOrd="0" destOrd="0" presId="urn:microsoft.com/office/officeart/2005/8/layout/hProcess9"/>
    <dgm:cxn modelId="{26A81283-78B6-46E2-8EB5-CABAF0A3CD02}" type="presOf" srcId="{2CE2E863-36FA-42D8-82FF-B1C6C6C15590}" destId="{EB94F858-ADB8-4126-8BDD-DC11F859C0A1}" srcOrd="0" destOrd="0" presId="urn:microsoft.com/office/officeart/2005/8/layout/hProcess9"/>
    <dgm:cxn modelId="{9681949F-B0EF-4E20-897E-62FB87D776FC}" type="presOf" srcId="{D4AF3B69-D376-42D9-9197-342CCC151508}" destId="{4086B4E8-5557-4003-BFE2-35F9354E353E}" srcOrd="0" destOrd="0" presId="urn:microsoft.com/office/officeart/2005/8/layout/hProcess9"/>
    <dgm:cxn modelId="{B13403F6-0962-4748-8E35-4F57413518F2}" srcId="{D4AF3B69-D376-42D9-9197-342CCC151508}" destId="{2CE2E863-36FA-42D8-82FF-B1C6C6C15590}" srcOrd="0" destOrd="0" parTransId="{416607CD-9671-4648-93B3-9C595F2E7F7B}" sibTransId="{1CD40BE6-6424-4B13-859C-0BB4CE3824AE}"/>
    <dgm:cxn modelId="{4A2AF75D-49D9-4CC8-8512-EF561C0BF7E0}" type="presParOf" srcId="{4086B4E8-5557-4003-BFE2-35F9354E353E}" destId="{50AC44BF-BA91-4889-807D-602CFF5BFEAB}" srcOrd="0" destOrd="0" presId="urn:microsoft.com/office/officeart/2005/8/layout/hProcess9"/>
    <dgm:cxn modelId="{16BA0473-DAE1-4393-9100-0EA64D3FF5A5}" type="presParOf" srcId="{4086B4E8-5557-4003-BFE2-35F9354E353E}" destId="{667907FF-EF51-444E-9E56-14AAF0AA82C5}" srcOrd="1" destOrd="0" presId="urn:microsoft.com/office/officeart/2005/8/layout/hProcess9"/>
    <dgm:cxn modelId="{C145A4C6-44AD-4CDE-B77B-712BA80AB7E2}" type="presParOf" srcId="{667907FF-EF51-444E-9E56-14AAF0AA82C5}" destId="{EB94F858-ADB8-4126-8BDD-DC11F859C0A1}" srcOrd="0" destOrd="0" presId="urn:microsoft.com/office/officeart/2005/8/layout/hProcess9"/>
    <dgm:cxn modelId="{FDD15D06-718E-4F98-917C-1C188AD6D104}" type="presParOf" srcId="{667907FF-EF51-444E-9E56-14AAF0AA82C5}" destId="{BEE5F745-E724-4F2B-A56D-024AE13E37AF}" srcOrd="1" destOrd="0" presId="urn:microsoft.com/office/officeart/2005/8/layout/hProcess9"/>
    <dgm:cxn modelId="{5E913B85-CE7D-4F51-BC2A-319BD8349344}" type="presParOf" srcId="{667907FF-EF51-444E-9E56-14AAF0AA82C5}" destId="{CE331A61-8009-4F44-B729-04BE83520EAF}" srcOrd="2" destOrd="0" presId="urn:microsoft.com/office/officeart/2005/8/layout/hProcess9"/>
    <dgm:cxn modelId="{D01A61EC-D116-4E4A-A4B4-5E6BE9DC6E19}" type="presParOf" srcId="{667907FF-EF51-444E-9E56-14AAF0AA82C5}" destId="{561F60AD-C037-4879-82D7-B6EF17E7AFA8}" srcOrd="3" destOrd="0" presId="urn:microsoft.com/office/officeart/2005/8/layout/hProcess9"/>
    <dgm:cxn modelId="{98D00E95-52BE-4D28-821D-5C5263790175}" type="presParOf" srcId="{667907FF-EF51-444E-9E56-14AAF0AA82C5}" destId="{20127AB9-0E56-44AF-BAEA-53BD3C32C44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AC44BF-BA91-4889-807D-602CFF5BFEAB}">
      <dsp:nvSpPr>
        <dsp:cNvPr id="0" name=""/>
        <dsp:cNvSpPr/>
      </dsp:nvSpPr>
      <dsp:spPr>
        <a:xfrm>
          <a:off x="533711" y="0"/>
          <a:ext cx="6048724" cy="459325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94F858-ADB8-4126-8BDD-DC11F859C0A1}">
      <dsp:nvSpPr>
        <dsp:cNvPr id="0" name=""/>
        <dsp:cNvSpPr/>
      </dsp:nvSpPr>
      <dsp:spPr>
        <a:xfrm>
          <a:off x="241142" y="1377975"/>
          <a:ext cx="2134844" cy="183730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Lucida Sans" panose="020B0602030504020204" pitchFamily="34" charset="0"/>
            </a:rPr>
            <a:t>Recognize initial consonant sounds</a:t>
          </a:r>
        </a:p>
      </dsp:txBody>
      <dsp:txXfrm>
        <a:off x="330832" y="1467665"/>
        <a:ext cx="1955464" cy="1657921"/>
      </dsp:txXfrm>
    </dsp:sp>
    <dsp:sp modelId="{CE331A61-8009-4F44-B729-04BE83520EAF}">
      <dsp:nvSpPr>
        <dsp:cNvPr id="0" name=""/>
        <dsp:cNvSpPr/>
      </dsp:nvSpPr>
      <dsp:spPr>
        <a:xfrm>
          <a:off x="2490651" y="1377975"/>
          <a:ext cx="2134844" cy="183730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Lucida Sans" panose="020B0602030504020204" pitchFamily="34" charset="0"/>
            </a:rPr>
            <a:t>Recognize medial sounds in two-sound words</a:t>
          </a:r>
        </a:p>
      </dsp:txBody>
      <dsp:txXfrm>
        <a:off x="2580341" y="1467665"/>
        <a:ext cx="1955464" cy="1657921"/>
      </dsp:txXfrm>
    </dsp:sp>
    <dsp:sp modelId="{20127AB9-0E56-44AF-BAEA-53BD3C32C44C}">
      <dsp:nvSpPr>
        <dsp:cNvPr id="0" name=""/>
        <dsp:cNvSpPr/>
      </dsp:nvSpPr>
      <dsp:spPr>
        <a:xfrm>
          <a:off x="4740160" y="1377975"/>
          <a:ext cx="2134844" cy="183730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Lucida Sans" panose="020B0602030504020204" pitchFamily="34" charset="0"/>
            </a:rPr>
            <a:t>Recognize all sounds in three-sound words</a:t>
          </a:r>
        </a:p>
      </dsp:txBody>
      <dsp:txXfrm>
        <a:off x="4829850" y="1467665"/>
        <a:ext cx="1955464" cy="165792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0" y="4415791"/>
            <a:ext cx="5608320" cy="418338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323246038"/>
      </p:ext>
    </p:extLst>
  </p:cSld>
  <p:clrMap bg1="lt1" tx1="dk1" bg2="dk2" tx2="lt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100" b="0" i="0" u="none" strike="noStrike" kern="1200" cap="none">
                <a:solidFill>
                  <a:schemeClr val="dk1"/>
                </a:solidFill>
                <a:effectLst/>
                <a:latin typeface="Calibri"/>
                <a:ea typeface="Calibri"/>
                <a:cs typeface="Calibri"/>
                <a:sym typeface="Calibri"/>
              </a:rPr>
              <a:t>This module was last updated on April 2018.</a:t>
            </a:r>
          </a:p>
          <a:p>
            <a:endParaRPr lang="en-US" dirty="0"/>
          </a:p>
        </p:txBody>
      </p:sp>
    </p:spTree>
    <p:extLst>
      <p:ext uri="{BB962C8B-B14F-4D97-AF65-F5344CB8AC3E}">
        <p14:creationId xmlns:p14="http://schemas.microsoft.com/office/powerpoint/2010/main" val="1545557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Shape 1311"/>
          <p:cNvSpPr txBox="1">
            <a:spLocks noGrp="1"/>
          </p:cNvSpPr>
          <p:nvPr>
            <p:ph type="body" idx="1"/>
          </p:nvPr>
        </p:nvSpPr>
        <p:spPr>
          <a:xfrm>
            <a:off x="701040" y="4387136"/>
            <a:ext cx="5608320" cy="4156234"/>
          </a:xfrm>
          <a:prstGeom prst="rect">
            <a:avLst/>
          </a:prstGeom>
          <a:noFill/>
          <a:ln>
            <a:noFill/>
          </a:ln>
        </p:spPr>
        <p:txBody>
          <a:bodyPr lIns="91425" tIns="91425" rIns="91425" bIns="91425" anchor="ctr" anchorCtr="0">
            <a:noAutofit/>
          </a:bodyPr>
          <a:lstStyle/>
          <a:p>
            <a:pPr lvl="0" rtl="0">
              <a:spcBef>
                <a:spcPts val="0"/>
              </a:spcBef>
              <a:buNone/>
            </a:pPr>
            <a:r>
              <a:rPr lang="en-US" b="0" dirty="0"/>
              <a:t>Student attendance has been found to be directly linked to student performance.</a:t>
            </a:r>
          </a:p>
          <a:p>
            <a:pPr marL="171450" lvl="0" indent="-171450" rtl="0">
              <a:spcBef>
                <a:spcPts val="0"/>
              </a:spcBef>
              <a:buFont typeface="Arial" panose="020B0604020202020204" pitchFamily="34" charset="0"/>
              <a:buChar char="•"/>
            </a:pPr>
            <a:r>
              <a:rPr lang="en-US" b="0" baseline="0" dirty="0"/>
              <a:t>A report from the nonprofit Attendance Works, based on an analysis of NAEP scores, found a robust correlation between attendance rates and performance. (</a:t>
            </a:r>
            <a:r>
              <a:rPr lang="en-US" dirty="0"/>
              <a:t>http://www.attendanceworks.org/research/absences-add/)</a:t>
            </a:r>
          </a:p>
          <a:p>
            <a:pPr marL="171450" lvl="0" indent="-171450" rtl="0">
              <a:spcBef>
                <a:spcPts val="0"/>
              </a:spcBef>
              <a:buFont typeface="Arial" panose="020B0604020202020204" pitchFamily="34" charset="0"/>
              <a:buChar char="•"/>
            </a:pPr>
            <a:r>
              <a:rPr lang="en-US" b="0" baseline="0" dirty="0"/>
              <a:t>Progress monitoring doesn’t directly address absentee rates, but it gives teachers a built-in mechanism to track, note, and respond to what students are missing.</a:t>
            </a:r>
          </a:p>
          <a:p>
            <a:pPr marL="171450" lvl="0" indent="-171450" rtl="0">
              <a:spcBef>
                <a:spcPts val="0"/>
              </a:spcBef>
              <a:buFont typeface="Arial" panose="020B0604020202020204" pitchFamily="34" charset="0"/>
              <a:buChar char="•"/>
            </a:pPr>
            <a:r>
              <a:rPr lang="en-US" b="0" baseline="0" dirty="0"/>
              <a:t>Consider the learning from yesterday’s modules.  You can’t make up for all missed instruction, but if a student misses a read aloud, they’ll likely be okay.  If they miss learning the ‘r’ cluster and are expected to read words containing that sound and spelling pattern, they won’t be.</a:t>
            </a:r>
          </a:p>
          <a:p>
            <a:pPr marL="0" lvl="0" indent="0" rtl="0">
              <a:spcBef>
                <a:spcPts val="0"/>
              </a:spcBef>
              <a:buFont typeface="Arial" panose="020B0604020202020204" pitchFamily="34" charset="0"/>
              <a:buNone/>
            </a:pPr>
            <a:endParaRPr dirty="0"/>
          </a:p>
        </p:txBody>
      </p:sp>
      <p:sp>
        <p:nvSpPr>
          <p:cNvPr id="1312" name="Shape 1312"/>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4292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Shape 1325"/>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26" name="Shape 1326"/>
          <p:cNvSpPr txBox="1">
            <a:spLocks noGrp="1"/>
          </p:cNvSpPr>
          <p:nvPr>
            <p:ph type="body" idx="1"/>
          </p:nvPr>
        </p:nvSpPr>
        <p:spPr>
          <a:xfrm>
            <a:off x="701040" y="4387136"/>
            <a:ext cx="5608320" cy="4156234"/>
          </a:xfrm>
          <a:prstGeom prst="rect">
            <a:avLst/>
          </a:prstGeom>
          <a:noFill/>
          <a:ln>
            <a:noFill/>
          </a:ln>
        </p:spPr>
        <p:txBody>
          <a:bodyPr lIns="91425" tIns="91425" rIns="91425" bIns="91425" anchor="t" anchorCtr="0">
            <a:noAutofit/>
          </a:bodyPr>
          <a:lstStyle/>
          <a:p>
            <a:pPr marL="0" marR="0" lvl="0" indent="0" algn="l" rtl="0">
              <a:spcBef>
                <a:spcPts val="0"/>
              </a:spcBef>
              <a:buNone/>
            </a:pPr>
            <a:r>
              <a:rPr lang="en-US" sz="1100" b="0" i="0" u="none" strike="noStrike" cap="none" dirty="0">
                <a:solidFill>
                  <a:schemeClr val="dk1"/>
                </a:solidFill>
                <a:latin typeface="Arial"/>
                <a:ea typeface="Arial"/>
                <a:cs typeface="Arial"/>
                <a:sym typeface="Arial"/>
              </a:rPr>
              <a:t>We’ve spoken at length about the importance of a scope and sequence. Missing skills</a:t>
            </a:r>
            <a:r>
              <a:rPr lang="en-US" sz="1100" b="0" i="0" u="none" strike="noStrike" cap="none" baseline="0" dirty="0">
                <a:solidFill>
                  <a:schemeClr val="dk1"/>
                </a:solidFill>
                <a:latin typeface="Arial"/>
                <a:ea typeface="Arial"/>
                <a:cs typeface="Arial"/>
                <a:sym typeface="Arial"/>
              </a:rPr>
              <a:t> one week will lead to challenges down the road, as illustrated by these examples.  </a:t>
            </a:r>
          </a:p>
          <a:p>
            <a:pPr marL="495296" indent="-342900">
              <a:spcBef>
                <a:spcPts val="0"/>
              </a:spcBef>
              <a:buFont typeface="Arial" panose="020B0604020202020204" pitchFamily="34" charset="0"/>
              <a:buChar char="•"/>
            </a:pPr>
            <a:r>
              <a:rPr lang="en" dirty="0">
                <a:solidFill>
                  <a:schemeClr val="bg2"/>
                </a:solidFill>
              </a:rPr>
              <a:t>If you can’t recognize initial consonant sounds, it is very unlikely you can do final consonant sounds.</a:t>
            </a:r>
          </a:p>
          <a:p>
            <a:pPr marL="495296" indent="-342900">
              <a:spcBef>
                <a:spcPts val="0"/>
              </a:spcBef>
              <a:buFont typeface="Arial" panose="020B0604020202020204" pitchFamily="34" charset="0"/>
              <a:buChar char="•"/>
            </a:pPr>
            <a:r>
              <a:rPr lang="en" dirty="0">
                <a:solidFill>
                  <a:schemeClr val="bg2"/>
                </a:solidFill>
              </a:rPr>
              <a:t>If you can’t do either of these, it is impossible to recognize medial sounds.</a:t>
            </a:r>
          </a:p>
          <a:p>
            <a:pPr marL="495296" indent="-342900">
              <a:spcBef>
                <a:spcPts val="0"/>
              </a:spcBef>
              <a:buFont typeface="Arial" panose="020B0604020202020204" pitchFamily="34" charset="0"/>
              <a:buChar char="•"/>
            </a:pPr>
            <a:r>
              <a:rPr lang="en" dirty="0">
                <a:solidFill>
                  <a:schemeClr val="bg2"/>
                </a:solidFill>
              </a:rPr>
              <a:t>If you can’t break a two-sound word into its separate sounds, you are not going to succeed with three-sound words.</a:t>
            </a:r>
          </a:p>
          <a:p>
            <a:pPr marL="0" marR="0" lvl="0" indent="0" algn="l" rtl="0">
              <a:spcBef>
                <a:spcPts val="0"/>
              </a:spcBef>
              <a:buNone/>
            </a:pPr>
            <a:endParaRPr lang="en-US"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51079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Shape 1331"/>
          <p:cNvSpPr txBox="1">
            <a:spLocks noGrp="1"/>
          </p:cNvSpPr>
          <p:nvPr>
            <p:ph type="body" idx="1"/>
          </p:nvPr>
        </p:nvSpPr>
        <p:spPr>
          <a:xfrm>
            <a:off x="701040" y="4387136"/>
            <a:ext cx="5608320" cy="4156234"/>
          </a:xfrm>
          <a:prstGeom prst="rect">
            <a:avLst/>
          </a:prstGeom>
          <a:noFill/>
          <a:ln>
            <a:noFill/>
          </a:ln>
        </p:spPr>
        <p:txBody>
          <a:bodyPr lIns="91425" tIns="91425" rIns="91425" bIns="91425" anchor="ctr" anchorCtr="0">
            <a:noAutofit/>
          </a:bodyPr>
          <a:lstStyle/>
          <a:p>
            <a:pPr lvl="0" rtl="0">
              <a:spcBef>
                <a:spcPts val="0"/>
              </a:spcBef>
              <a:buNone/>
            </a:pPr>
            <a:r>
              <a:rPr lang="en-US" dirty="0"/>
              <a:t>We are going to look at varied types of assessment.</a:t>
            </a:r>
            <a:endParaRPr dirty="0"/>
          </a:p>
        </p:txBody>
      </p:sp>
      <p:sp>
        <p:nvSpPr>
          <p:cNvPr id="1332" name="Shape 1332"/>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94987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Shape 1336"/>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7" name="Shape 1337"/>
          <p:cNvSpPr txBox="1">
            <a:spLocks noGrp="1"/>
          </p:cNvSpPr>
          <p:nvPr>
            <p:ph type="body" idx="1"/>
          </p:nvPr>
        </p:nvSpPr>
        <p:spPr>
          <a:xfrm>
            <a:off x="701040" y="4387136"/>
            <a:ext cx="5608320" cy="4156234"/>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dirty="0">
                <a:solidFill>
                  <a:schemeClr val="dk1"/>
                </a:solidFill>
                <a:latin typeface="Arial"/>
                <a:ea typeface="Arial"/>
                <a:cs typeface="Arial"/>
                <a:sym typeface="Arial"/>
              </a:rPr>
              <a:t>We</a:t>
            </a:r>
            <a:r>
              <a:rPr lang="en-US" sz="1100" b="0" i="0" u="none" strike="noStrike" cap="none" baseline="0" dirty="0">
                <a:solidFill>
                  <a:schemeClr val="dk1"/>
                </a:solidFill>
                <a:latin typeface="Arial"/>
                <a:ea typeface="Arial"/>
                <a:cs typeface="Arial"/>
                <a:sym typeface="Arial"/>
              </a:rPr>
              <a:t> are recommending 3 types of assessment: observation checklists, dictations, and more formal unit assessments.</a:t>
            </a:r>
          </a:p>
          <a:p>
            <a:pPr marL="171450" marR="0" lvl="0" indent="-171450" algn="l" rtl="0">
              <a:spcBef>
                <a:spcPts val="0"/>
              </a:spcBef>
              <a:buClr>
                <a:schemeClr val="dk1"/>
              </a:buClr>
              <a:buFont typeface="Arial" panose="020B0604020202020204" pitchFamily="34" charset="0"/>
              <a:buChar char="•"/>
            </a:pPr>
            <a:r>
              <a:rPr lang="en-US" sz="1100" b="0" i="0" u="none" strike="noStrike" cap="none" baseline="0" dirty="0">
                <a:solidFill>
                  <a:schemeClr val="dk1"/>
                </a:solidFill>
                <a:latin typeface="Arial"/>
                <a:ea typeface="Arial"/>
                <a:cs typeface="Arial"/>
                <a:sym typeface="Arial"/>
              </a:rPr>
              <a:t>We’ll go into details on the first two now.   The Unit Assessment/ Stop and Check is based on the discretion of your school or district unless you use your curriculum’s formal assessments.</a:t>
            </a:r>
          </a:p>
          <a:p>
            <a:pPr marL="171450" marR="0" lvl="0" indent="-171450" algn="l" rtl="0">
              <a:spcBef>
                <a:spcPts val="0"/>
              </a:spcBef>
              <a:buClr>
                <a:schemeClr val="dk1"/>
              </a:buClr>
              <a:buFont typeface="Arial" panose="020B0604020202020204" pitchFamily="34" charset="0"/>
              <a:buChar char="•"/>
            </a:pPr>
            <a:r>
              <a:rPr lang="en-US" sz="1100" b="0" i="0" u="none" strike="noStrike" cap="none" baseline="0" dirty="0">
                <a:solidFill>
                  <a:schemeClr val="dk1"/>
                </a:solidFill>
                <a:latin typeface="Arial"/>
                <a:ea typeface="Arial"/>
                <a:cs typeface="Arial"/>
                <a:sym typeface="Arial"/>
              </a:rPr>
              <a:t>(click) Let’s look closely first at observation as assessment.</a:t>
            </a:r>
          </a:p>
        </p:txBody>
      </p:sp>
    </p:spTree>
    <p:extLst>
      <p:ext uri="{BB962C8B-B14F-4D97-AF65-F5344CB8AC3E}">
        <p14:creationId xmlns:p14="http://schemas.microsoft.com/office/powerpoint/2010/main" val="311998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Shape 1342"/>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43" name="Shape 1343"/>
          <p:cNvSpPr txBox="1">
            <a:spLocks noGrp="1"/>
          </p:cNvSpPr>
          <p:nvPr>
            <p:ph type="body" idx="1"/>
          </p:nvPr>
        </p:nvSpPr>
        <p:spPr>
          <a:xfrm>
            <a:off x="701040" y="4387136"/>
            <a:ext cx="5608320" cy="4156234"/>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It is important to keep notes on students informally in order to monitor their progress.  A template is provided for this purpose; you can use this, or create your own.  These are found in your handout and also in your guidance documents.</a:t>
            </a:r>
          </a:p>
          <a:p>
            <a:pPr marL="0" marR="0" lvl="0" indent="0" algn="l" rtl="0">
              <a:spcBef>
                <a:spcPts val="0"/>
              </a:spcBef>
              <a:buClr>
                <a:schemeClr val="dk1"/>
              </a:buClr>
              <a:buFont typeface="Arial"/>
              <a:buNone/>
            </a:pPr>
            <a:endParaRPr sz="1100" b="1"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4737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Shape 1349"/>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50" name="Shape 1350"/>
          <p:cNvSpPr txBox="1">
            <a:spLocks noGrp="1"/>
          </p:cNvSpPr>
          <p:nvPr>
            <p:ph type="body" idx="1"/>
          </p:nvPr>
        </p:nvSpPr>
        <p:spPr>
          <a:xfrm>
            <a:off x="701040" y="4387136"/>
            <a:ext cx="5608320"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100000"/>
              <a:buFont typeface="Arial"/>
              <a:buNone/>
            </a:pPr>
            <a:r>
              <a:rPr lang="en" sz="1100" b="0" i="0" u="none" strike="noStrike" cap="none" dirty="0">
                <a:solidFill>
                  <a:schemeClr val="dk1"/>
                </a:solidFill>
                <a:latin typeface="Arial"/>
                <a:ea typeface="Arial"/>
                <a:cs typeface="Arial"/>
                <a:sym typeface="Arial"/>
              </a:rPr>
              <a:t>There are some general principles that we can apply to frequent assessment to make it doable and efficient</a:t>
            </a:r>
          </a:p>
          <a:p>
            <a:pPr marL="171450" marR="0" lvl="0" indent="-171450" algn="l" rtl="0">
              <a:spcBef>
                <a:spcPts val="0"/>
              </a:spcBef>
              <a:spcAft>
                <a:spcPts val="0"/>
              </a:spcAft>
              <a:buClr>
                <a:schemeClr val="dk1"/>
              </a:buClr>
              <a:buSzPct val="100000"/>
              <a:buFont typeface="Arial"/>
              <a:buChar char="•"/>
            </a:pPr>
            <a:r>
              <a:rPr lang="en" sz="1100" b="0" i="0" u="none" strike="noStrike" cap="none" dirty="0">
                <a:solidFill>
                  <a:schemeClr val="dk1"/>
                </a:solidFill>
                <a:latin typeface="Arial"/>
                <a:ea typeface="Arial"/>
                <a:cs typeface="Arial"/>
                <a:sym typeface="Arial"/>
              </a:rPr>
              <a:t>Using a simple key can help take quick notes.  Our template includes a check for “got it,” a question mark for “inconsistent,” and an X for “reteaching needed.”</a:t>
            </a:r>
          </a:p>
          <a:p>
            <a:pPr marL="171450" marR="0" lvl="0" indent="-171450" algn="l" rtl="0">
              <a:spcBef>
                <a:spcPts val="0"/>
              </a:spcBef>
              <a:spcAft>
                <a:spcPts val="0"/>
              </a:spcAft>
              <a:buClr>
                <a:schemeClr val="dk1"/>
              </a:buClr>
              <a:buSzPct val="100000"/>
              <a:buFont typeface="Arial"/>
              <a:buChar char="•"/>
            </a:pPr>
            <a:r>
              <a:rPr lang="en" sz="1100" b="0" i="0" u="none" strike="noStrike" cap="none" dirty="0">
                <a:solidFill>
                  <a:schemeClr val="dk1"/>
                </a:solidFill>
                <a:latin typeface="Arial"/>
                <a:ea typeface="Arial"/>
                <a:cs typeface="Arial"/>
                <a:sym typeface="Arial"/>
              </a:rPr>
              <a:t>Planning the tasks and students involved ensures you are checking for the right data.</a:t>
            </a:r>
          </a:p>
          <a:p>
            <a:pPr marL="171450" marR="0" lvl="0" indent="-171450" algn="l" rtl="0">
              <a:spcBef>
                <a:spcPts val="0"/>
              </a:spcBef>
              <a:spcAft>
                <a:spcPts val="0"/>
              </a:spcAft>
              <a:buClr>
                <a:schemeClr val="dk1"/>
              </a:buClr>
              <a:buSzPct val="100000"/>
              <a:buFont typeface="Arial"/>
              <a:buChar char="•"/>
            </a:pPr>
            <a:r>
              <a:rPr lang="en" sz="1100" b="0" i="0" u="none" strike="noStrike" cap="none" dirty="0">
                <a:solidFill>
                  <a:schemeClr val="dk1"/>
                </a:solidFill>
                <a:latin typeface="Arial"/>
                <a:ea typeface="Arial"/>
                <a:cs typeface="Arial"/>
                <a:sym typeface="Arial"/>
              </a:rPr>
              <a:t>While tempting to memorize, that leaves a lot of room for error.  Better to give yourself a pause in order to jot down notes to use in the future.</a:t>
            </a:r>
          </a:p>
          <a:p>
            <a:pPr marL="171450" marR="0" lvl="0" indent="-171450" algn="l" rtl="0">
              <a:spcBef>
                <a:spcPts val="0"/>
              </a:spcBef>
              <a:buClr>
                <a:schemeClr val="dk1"/>
              </a:buClr>
              <a:buSzPct val="100000"/>
              <a:buFont typeface="Arial"/>
              <a:buChar char="•"/>
            </a:pPr>
            <a:r>
              <a:rPr lang="en" sz="1100" b="0" i="0" u="none" strike="noStrike" cap="none" dirty="0">
                <a:solidFill>
                  <a:schemeClr val="dk1"/>
                </a:solidFill>
                <a:latin typeface="Arial"/>
                <a:ea typeface="Arial"/>
                <a:cs typeface="Arial"/>
                <a:sym typeface="Arial"/>
              </a:rPr>
              <a:t>Since the purpose is to monitor student progress, be sure you’re strategic about </a:t>
            </a:r>
            <a:r>
              <a:rPr lang="en" sz="1100" b="0" i="1" u="none" strike="noStrike" cap="none" dirty="0">
                <a:solidFill>
                  <a:schemeClr val="dk1"/>
                </a:solidFill>
                <a:latin typeface="Arial"/>
                <a:ea typeface="Arial"/>
                <a:cs typeface="Arial"/>
                <a:sym typeface="Arial"/>
              </a:rPr>
              <a:t>what </a:t>
            </a:r>
            <a:r>
              <a:rPr lang="en" sz="1100" b="0" i="0" u="none" strike="noStrike" cap="none" dirty="0">
                <a:solidFill>
                  <a:schemeClr val="dk1"/>
                </a:solidFill>
                <a:latin typeface="Arial"/>
                <a:ea typeface="Arial"/>
                <a:cs typeface="Arial"/>
                <a:sym typeface="Arial"/>
              </a:rPr>
              <a:t>you’re observing and </a:t>
            </a:r>
            <a:r>
              <a:rPr lang="en" sz="1100" b="0" i="1" u="none" strike="noStrike" cap="none" dirty="0">
                <a:solidFill>
                  <a:schemeClr val="dk1"/>
                </a:solidFill>
                <a:latin typeface="Arial"/>
                <a:ea typeface="Arial"/>
                <a:cs typeface="Arial"/>
                <a:sym typeface="Arial"/>
              </a:rPr>
              <a:t>who </a:t>
            </a:r>
            <a:r>
              <a:rPr lang="en" sz="1100" b="0" i="0" u="none" strike="noStrike" cap="none" dirty="0">
                <a:solidFill>
                  <a:schemeClr val="dk1"/>
                </a:solidFill>
                <a:latin typeface="Arial"/>
                <a:ea typeface="Arial"/>
                <a:cs typeface="Arial"/>
                <a:sym typeface="Arial"/>
              </a:rPr>
              <a:t>you’re observing.  This is not a time for popsicle-stick cold calls.</a:t>
            </a:r>
          </a:p>
        </p:txBody>
      </p:sp>
    </p:spTree>
    <p:extLst>
      <p:ext uri="{BB962C8B-B14F-4D97-AF65-F5344CB8AC3E}">
        <p14:creationId xmlns:p14="http://schemas.microsoft.com/office/powerpoint/2010/main" val="4283052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how we could track</a:t>
            </a:r>
            <a:r>
              <a:rPr lang="en-US" baseline="0" dirty="0"/>
              <a:t> informal observations based in student work.  We can see that this student is doing well with the directions here, and the work is accurate.  [click] This is a “got it” for today’s practice.  </a:t>
            </a:r>
          </a:p>
          <a:p>
            <a:endParaRPr lang="en-US" baseline="0" dirty="0"/>
          </a:p>
          <a:p>
            <a:r>
              <a:rPr lang="en-US" baseline="0" dirty="0"/>
              <a:t>[click]</a:t>
            </a:r>
          </a:p>
          <a:p>
            <a:r>
              <a:rPr lang="en-US" baseline="0" dirty="0"/>
              <a:t>Looking at this next sample- it looks complete, but the directions are to write different spellings for the “</a:t>
            </a:r>
            <a:r>
              <a:rPr lang="en-US" baseline="0" dirty="0" err="1"/>
              <a:t>er</a:t>
            </a:r>
            <a:r>
              <a:rPr lang="en-US" baseline="0" dirty="0"/>
              <a:t>” sound.  That’s not what this student did- they wrote words with the </a:t>
            </a:r>
            <a:r>
              <a:rPr lang="en-US" baseline="0" dirty="0" err="1"/>
              <a:t>ea</a:t>
            </a:r>
            <a:r>
              <a:rPr lang="en-US" baseline="0" dirty="0"/>
              <a:t> spelling, many of which are long e.  We need to check this students’ understanding more closely- was it a misunderstanding about the directions, or the sound spellings?  [click]</a:t>
            </a:r>
            <a:endParaRPr lang="en-US" dirty="0"/>
          </a:p>
        </p:txBody>
      </p:sp>
    </p:spTree>
    <p:extLst>
      <p:ext uri="{BB962C8B-B14F-4D97-AF65-F5344CB8AC3E}">
        <p14:creationId xmlns:p14="http://schemas.microsoft.com/office/powerpoint/2010/main" val="799045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the work we saw last week, with the decodable reader tasks and</a:t>
            </a:r>
            <a:r>
              <a:rPr lang="en-US" baseline="0" dirty="0"/>
              <a:t> games.  Informal observations there allow you to gather information about the students– are they accurate?  Are they making any common errors?  Is there a disconnect between the oral/aural tasks and written practice?</a:t>
            </a:r>
            <a:endParaRPr lang="en-US" dirty="0"/>
          </a:p>
        </p:txBody>
      </p:sp>
    </p:spTree>
    <p:extLst>
      <p:ext uri="{BB962C8B-B14F-4D97-AF65-F5344CB8AC3E}">
        <p14:creationId xmlns:p14="http://schemas.microsoft.com/office/powerpoint/2010/main" val="2679752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Shape 1336"/>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7" name="Shape 1337"/>
          <p:cNvSpPr txBox="1">
            <a:spLocks noGrp="1"/>
          </p:cNvSpPr>
          <p:nvPr>
            <p:ph type="body" idx="1"/>
          </p:nvPr>
        </p:nvSpPr>
        <p:spPr>
          <a:xfrm>
            <a:off x="701040" y="4387136"/>
            <a:ext cx="5608320" cy="4156234"/>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a:solidFill>
                  <a:schemeClr val="dk1"/>
                </a:solidFill>
                <a:latin typeface="Arial"/>
                <a:ea typeface="Arial"/>
                <a:cs typeface="Arial"/>
                <a:sym typeface="Arial"/>
              </a:rPr>
              <a:t>Now, let’s turn our attention to weekly assessments. (click)  Some core programs come with strong weekly assessment that you may wish to use instead of this suggestion.  However, we’ve provided an assessment protocol that can work with any program.</a:t>
            </a:r>
          </a:p>
        </p:txBody>
      </p:sp>
    </p:spTree>
    <p:extLst>
      <p:ext uri="{BB962C8B-B14F-4D97-AF65-F5344CB8AC3E}">
        <p14:creationId xmlns:p14="http://schemas.microsoft.com/office/powerpoint/2010/main" val="1095550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Shape 1357"/>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58" name="Shape 1358"/>
          <p:cNvSpPr txBox="1">
            <a:spLocks noGrp="1"/>
          </p:cNvSpPr>
          <p:nvPr>
            <p:ph type="body" idx="1"/>
          </p:nvPr>
        </p:nvSpPr>
        <p:spPr>
          <a:xfrm>
            <a:off x="701040" y="4387136"/>
            <a:ext cx="5608320" cy="4156234"/>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dirty="0">
                <a:solidFill>
                  <a:schemeClr val="dk1"/>
                </a:solidFill>
                <a:latin typeface="Arial"/>
                <a:ea typeface="Arial"/>
                <a:cs typeface="Arial"/>
                <a:sym typeface="Arial"/>
              </a:rPr>
              <a:t>A</a:t>
            </a:r>
            <a:r>
              <a:rPr lang="en-US" sz="1100" b="0" i="0" u="none" strike="noStrike" cap="none" baseline="0" dirty="0">
                <a:solidFill>
                  <a:schemeClr val="dk1"/>
                </a:solidFill>
                <a:latin typeface="Arial"/>
                <a:ea typeface="Arial"/>
                <a:cs typeface="Arial"/>
                <a:sym typeface="Arial"/>
              </a:rPr>
              <a:t> weekly dictation is an easy-to-implement assessment that can be done to check progress related to the week’s sound and spelling pattern.  Pause the webinar to go through the protocol and be sure you are clear on what it consists of.</a:t>
            </a:r>
          </a:p>
        </p:txBody>
      </p:sp>
    </p:spTree>
    <p:extLst>
      <p:ext uri="{BB962C8B-B14F-4D97-AF65-F5344CB8AC3E}">
        <p14:creationId xmlns:p14="http://schemas.microsoft.com/office/powerpoint/2010/main" val="1248217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3511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couple of quick notes about kindergarten:  K students won’t be ready for</a:t>
            </a:r>
            <a:r>
              <a:rPr lang="en-US" baseline="0" dirty="0"/>
              <a:t> weekly dictations until enough sound/spelling patterns have been taught.  Before this, you can modify the dictation to match taught skills.  For example, students could write the initial sound they hear in spoken words, or the medial vowel, rather than the whole word.</a:t>
            </a:r>
            <a:endParaRPr lang="en-US" dirty="0"/>
          </a:p>
        </p:txBody>
      </p:sp>
    </p:spTree>
    <p:extLst>
      <p:ext uri="{BB962C8B-B14F-4D97-AF65-F5344CB8AC3E}">
        <p14:creationId xmlns:p14="http://schemas.microsoft.com/office/powerpoint/2010/main" val="2752489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given the assessment, it is critical</a:t>
            </a:r>
            <a:r>
              <a:rPr lang="en-US" baseline="0" dirty="0"/>
              <a:t> that you have a process for responding.</a:t>
            </a:r>
          </a:p>
          <a:p>
            <a:endParaRPr lang="en-US" baseline="0" dirty="0"/>
          </a:p>
          <a:p>
            <a:r>
              <a:rPr lang="en-US" baseline="0" dirty="0"/>
              <a:t>In general- if there are many errors, you want to address this whole class.  If there are outliers in the data, flag this for small group support.</a:t>
            </a:r>
            <a:endParaRPr lang="en-US" dirty="0"/>
          </a:p>
        </p:txBody>
      </p:sp>
    </p:spTree>
    <p:extLst>
      <p:ext uri="{BB962C8B-B14F-4D97-AF65-F5344CB8AC3E}">
        <p14:creationId xmlns:p14="http://schemas.microsoft.com/office/powerpoint/2010/main" val="39114074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talking</a:t>
            </a:r>
            <a:r>
              <a:rPr lang="en-US" baseline="0" dirty="0"/>
              <a:t> about a lot of content, and we know it must be secure for students to progress, so the rule is aim high.  We suggest that, if less than 80% of the class is at mastery, you should address it and, if students are not individually meeting the 80% goal, support them in small groups or one on one.</a:t>
            </a:r>
            <a:endParaRPr lang="en-US" dirty="0"/>
          </a:p>
        </p:txBody>
      </p:sp>
    </p:spTree>
    <p:extLst>
      <p:ext uri="{BB962C8B-B14F-4D97-AF65-F5344CB8AC3E}">
        <p14:creationId xmlns:p14="http://schemas.microsoft.com/office/powerpoint/2010/main" val="3073095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different students have different needs.</a:t>
            </a:r>
            <a:r>
              <a:rPr lang="en-US" baseline="0" dirty="0"/>
              <a:t>  Some students need more time!  Give it to them.  This is not a reflection of student intelligence; it simply means that more time is needed for them to grasp the skill.</a:t>
            </a:r>
            <a:endParaRPr lang="en-US" dirty="0"/>
          </a:p>
        </p:txBody>
      </p:sp>
    </p:spTree>
    <p:extLst>
      <p:ext uri="{BB962C8B-B14F-4D97-AF65-F5344CB8AC3E}">
        <p14:creationId xmlns:p14="http://schemas.microsoft.com/office/powerpoint/2010/main" val="24361770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especially tricky here is that </a:t>
            </a:r>
            <a:r>
              <a:rPr lang="en-US" dirty="0" err="1"/>
              <a:t>reteaching</a:t>
            </a:r>
            <a:r>
              <a:rPr lang="en-US" dirty="0"/>
              <a:t> can’t mean stopping instruction– remember the urgency around the scope</a:t>
            </a:r>
            <a:r>
              <a:rPr lang="en-US" baseline="0" dirty="0"/>
              <a:t> and sequence.  </a:t>
            </a:r>
          </a:p>
          <a:p>
            <a:endParaRPr lang="en-US" baseline="0" dirty="0"/>
          </a:p>
          <a:p>
            <a:r>
              <a:rPr lang="en-US" sz="1100" dirty="0"/>
              <a:t>Students can work on more than one skill at the same time!</a:t>
            </a:r>
          </a:p>
          <a:p>
            <a:pPr marL="304792" indent="0">
              <a:buNone/>
            </a:pPr>
            <a:endParaRPr lang="en-US" sz="1100" dirty="0"/>
          </a:p>
          <a:p>
            <a:r>
              <a:rPr lang="en-US" sz="1100" dirty="0"/>
              <a:t>Replacing grade-level scope and sequence skills with below-level content will result in a huge disconnect between students who keep pace and those who fall behind!</a:t>
            </a:r>
          </a:p>
          <a:p>
            <a:pPr marL="304792" indent="0">
              <a:buNone/>
            </a:pPr>
            <a:endParaRPr lang="en-US" sz="1100" dirty="0"/>
          </a:p>
          <a:p>
            <a:r>
              <a:rPr lang="en-US" sz="1100" dirty="0"/>
              <a:t>Don’t create “haves” and “have nots” in your classroom!</a:t>
            </a:r>
          </a:p>
          <a:p>
            <a:endParaRPr lang="en-US" dirty="0"/>
          </a:p>
        </p:txBody>
      </p:sp>
    </p:spTree>
    <p:extLst>
      <p:ext uri="{BB962C8B-B14F-4D97-AF65-F5344CB8AC3E}">
        <p14:creationId xmlns:p14="http://schemas.microsoft.com/office/powerpoint/2010/main" val="342799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use the sample data on this slide for our online discussion this</a:t>
            </a:r>
            <a:r>
              <a:rPr lang="en-US" baseline="0" dirty="0"/>
              <a:t> week.</a:t>
            </a:r>
            <a:endParaRPr lang="en-US" dirty="0"/>
          </a:p>
        </p:txBody>
      </p:sp>
    </p:spTree>
    <p:extLst>
      <p:ext uri="{BB962C8B-B14F-4D97-AF65-F5344CB8AC3E}">
        <p14:creationId xmlns:p14="http://schemas.microsoft.com/office/powerpoint/2010/main" val="1455346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task is to use the</a:t>
            </a:r>
            <a:r>
              <a:rPr lang="en-US" baseline="0" dirty="0"/>
              <a:t> data and make a plan for what you would do the following week with one of the groups to keep your urgency and address the group’s needs.  </a:t>
            </a:r>
            <a:endParaRPr lang="en-US" dirty="0"/>
          </a:p>
        </p:txBody>
      </p:sp>
    </p:spTree>
    <p:extLst>
      <p:ext uri="{BB962C8B-B14F-4D97-AF65-F5344CB8AC3E}">
        <p14:creationId xmlns:p14="http://schemas.microsoft.com/office/powerpoint/2010/main" val="1806688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Shape 1336"/>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37" name="Shape 1337"/>
          <p:cNvSpPr txBox="1">
            <a:spLocks noGrp="1"/>
          </p:cNvSpPr>
          <p:nvPr>
            <p:ph type="body" idx="1"/>
          </p:nvPr>
        </p:nvSpPr>
        <p:spPr>
          <a:xfrm>
            <a:off x="701040" y="4387136"/>
            <a:ext cx="5608320" cy="4156234"/>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dirty="0">
                <a:solidFill>
                  <a:schemeClr val="dk1"/>
                </a:solidFill>
                <a:latin typeface="Arial"/>
                <a:ea typeface="Arial"/>
                <a:cs typeface="Arial"/>
                <a:sym typeface="Arial"/>
              </a:rPr>
              <a:t>The last tier</a:t>
            </a:r>
            <a:r>
              <a:rPr lang="en-US" sz="1100" b="0" i="0" u="none" strike="noStrike" cap="none" baseline="0" dirty="0">
                <a:solidFill>
                  <a:schemeClr val="dk1"/>
                </a:solidFill>
                <a:latin typeface="Arial"/>
                <a:ea typeface="Arial"/>
                <a:cs typeface="Arial"/>
                <a:sym typeface="Arial"/>
              </a:rPr>
              <a:t> of assessment is some sort of unit assessment.  This is a chance to collect more formal data about student mastery over time.</a:t>
            </a:r>
          </a:p>
        </p:txBody>
      </p:sp>
    </p:spTree>
    <p:extLst>
      <p:ext uri="{BB962C8B-B14F-4D97-AF65-F5344CB8AC3E}">
        <p14:creationId xmlns:p14="http://schemas.microsoft.com/office/powerpoint/2010/main" val="3485998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Shape 1369"/>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70" name="Shape 1370"/>
          <p:cNvSpPr txBox="1">
            <a:spLocks noGrp="1"/>
          </p:cNvSpPr>
          <p:nvPr>
            <p:ph type="body" idx="1"/>
          </p:nvPr>
        </p:nvSpPr>
        <p:spPr>
          <a:xfrm>
            <a:off x="701040" y="4387136"/>
            <a:ext cx="5608320" cy="4156234"/>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 sz="1100" b="0" i="0" u="none" strike="noStrike" cap="none" dirty="0">
                <a:solidFill>
                  <a:schemeClr val="tx1"/>
                </a:solidFill>
                <a:latin typeface="Lucida Sans"/>
                <a:ea typeface="Lucida Sans"/>
                <a:cs typeface="Lucida Sans"/>
                <a:sym typeface="Lucida Sans"/>
              </a:rPr>
              <a:t>There are 3 options for a more formal unit assessment.</a:t>
            </a:r>
          </a:p>
          <a:p>
            <a:pPr marL="171450" marR="0" lvl="0" indent="-171450" algn="l" rtl="0">
              <a:spcBef>
                <a:spcPts val="0"/>
              </a:spcBef>
              <a:buClr>
                <a:schemeClr val="dk1"/>
              </a:buClr>
              <a:buFont typeface="Arial" panose="020B0604020202020204" pitchFamily="34" charset="0"/>
              <a:buChar char="•"/>
            </a:pPr>
            <a:r>
              <a:rPr lang="en" sz="1100" b="0" i="0" u="none" strike="noStrike" cap="none" dirty="0">
                <a:solidFill>
                  <a:schemeClr val="tx1"/>
                </a:solidFill>
                <a:latin typeface="Lucida Sans"/>
                <a:ea typeface="Arial"/>
                <a:cs typeface="Arial"/>
                <a:sym typeface="Lucida Sans"/>
              </a:rPr>
              <a:t>The</a:t>
            </a:r>
            <a:r>
              <a:rPr lang="en" sz="1100" b="0" i="0" u="none" strike="noStrike" cap="none" baseline="0" dirty="0">
                <a:solidFill>
                  <a:schemeClr val="tx1"/>
                </a:solidFill>
                <a:latin typeface="Lucida Sans"/>
                <a:ea typeface="Arial"/>
                <a:cs typeface="Arial"/>
                <a:sym typeface="Lucida Sans"/>
              </a:rPr>
              <a:t> decisions about more formal assessments are often based on the needs of a school or district.</a:t>
            </a:r>
          </a:p>
          <a:p>
            <a:pPr marL="171450" marR="0" lvl="0" indent="-171450" algn="l" rtl="0">
              <a:spcBef>
                <a:spcPts val="0"/>
              </a:spcBef>
              <a:buClr>
                <a:schemeClr val="dk1"/>
              </a:buClr>
              <a:buFont typeface="Arial" panose="020B0604020202020204" pitchFamily="34" charset="0"/>
              <a:buChar char="•"/>
            </a:pPr>
            <a:r>
              <a:rPr lang="en" sz="1100" b="0" i="0" u="none" strike="noStrike" cap="none" baseline="0" dirty="0">
                <a:solidFill>
                  <a:schemeClr val="tx1"/>
                </a:solidFill>
                <a:latin typeface="Lucida Sans"/>
                <a:ea typeface="Arial"/>
                <a:cs typeface="Arial"/>
                <a:sym typeface="Lucida Sans"/>
              </a:rPr>
              <a:t>Ideally, a formal assessment would give you more information about student performance on taught skills.  If this is the case, analyzing that data will help ensure that your weekly assessment, coupled with small group support, is working </a:t>
            </a:r>
            <a:r>
              <a:rPr lang="en-US" sz="1100" b="0" i="0" u="none" strike="noStrike" cap="none" baseline="0" dirty="0">
                <a:solidFill>
                  <a:schemeClr val="tx1"/>
                </a:solidFill>
                <a:latin typeface="Lucida Sans"/>
                <a:ea typeface="Arial"/>
                <a:cs typeface="Arial"/>
                <a:sym typeface="Lucida Sans"/>
              </a:rPr>
              <a:t>and </a:t>
            </a:r>
            <a:r>
              <a:rPr lang="en" sz="1100" b="0" i="0" u="none" strike="noStrike" cap="none" baseline="0" dirty="0">
                <a:solidFill>
                  <a:schemeClr val="tx1"/>
                </a:solidFill>
                <a:latin typeface="Lucida Sans"/>
                <a:ea typeface="Arial"/>
                <a:cs typeface="Arial"/>
                <a:sym typeface="Lucida Sans"/>
              </a:rPr>
              <a:t>that the skills are maintained over time.</a:t>
            </a:r>
          </a:p>
          <a:p>
            <a:pPr marL="171450" marR="0" lvl="0" indent="-171450" algn="l" rtl="0">
              <a:spcBef>
                <a:spcPts val="0"/>
              </a:spcBef>
              <a:buClr>
                <a:schemeClr val="dk1"/>
              </a:buClr>
              <a:buFont typeface="Arial" panose="020B0604020202020204" pitchFamily="34" charset="0"/>
              <a:buChar char="•"/>
            </a:pPr>
            <a:r>
              <a:rPr lang="en" sz="1100" b="0" i="0" u="none" strike="noStrike" cap="none" baseline="0" dirty="0">
                <a:solidFill>
                  <a:schemeClr val="tx1"/>
                </a:solidFill>
                <a:latin typeface="Lucida Sans"/>
                <a:ea typeface="Arial"/>
                <a:cs typeface="Arial"/>
                <a:sym typeface="Lucida Sans"/>
              </a:rPr>
              <a:t>If your assessment does not give you this detailed information, or if the scope and sequence doesn’t match taught skills, you may want to create an expanded dictation every 6 weeks or so, spiraling previously taught skills.</a:t>
            </a:r>
          </a:p>
          <a:p>
            <a:pPr marL="0" marR="0" lvl="0" indent="0" algn="l" rtl="0">
              <a:spcBef>
                <a:spcPts val="0"/>
              </a:spcBef>
              <a:buClr>
                <a:schemeClr val="dk1"/>
              </a:buClr>
              <a:buFont typeface="Arial"/>
              <a:buNone/>
            </a:pPr>
            <a:endParaRPr lang="en-US" sz="1100" b="0" i="0" u="none" strike="noStrike" cap="none" dirty="0">
              <a:solidFill>
                <a:schemeClr val="dk1"/>
              </a:solidFill>
              <a:latin typeface="Arial"/>
              <a:ea typeface="Arial"/>
              <a:cs typeface="Arial"/>
              <a:sym typeface="Arial"/>
            </a:endParaRPr>
          </a:p>
          <a:p>
            <a:pPr marL="0" marR="0" lvl="0" indent="0" algn="l" rtl="0">
              <a:spcBef>
                <a:spcPts val="0"/>
              </a:spcBef>
              <a:buClr>
                <a:schemeClr val="dk1"/>
              </a:buClr>
              <a:buFont typeface="Arial"/>
              <a:buNone/>
            </a:pP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380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as you are collecting data, you are responding to students based on their needs.  This includes built</a:t>
            </a:r>
            <a:r>
              <a:rPr lang="en-US" baseline="0" dirty="0"/>
              <a:t>-in time for extra skills practice as needed.</a:t>
            </a:r>
            <a:endParaRPr lang="en-US" dirty="0"/>
          </a:p>
        </p:txBody>
      </p:sp>
    </p:spTree>
    <p:extLst>
      <p:ext uri="{BB962C8B-B14F-4D97-AF65-F5344CB8AC3E}">
        <p14:creationId xmlns:p14="http://schemas.microsoft.com/office/powerpoint/2010/main" val="312632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2" name="Shape 682"/>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buNone/>
            </a:pPr>
            <a:r>
              <a:rPr lang="en-US" sz="1100" b="1" i="0" u="none" strike="noStrike" cap="none" dirty="0">
                <a:solidFill>
                  <a:schemeClr val="dk1"/>
                </a:solidFill>
                <a:latin typeface="Arial"/>
                <a:ea typeface="Arial"/>
                <a:cs typeface="Arial"/>
                <a:sym typeface="Arial"/>
              </a:rPr>
              <a:t> </a:t>
            </a:r>
            <a:endParaRPr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5226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options for this week’s practice task.  One is for those of you within the classroom</a:t>
            </a:r>
            <a:r>
              <a:rPr lang="en-US" baseline="0" dirty="0"/>
              <a:t>: we’re asking you to either implement one of the first two assessment options and share your data, or summarize the method you already use and explain why it is optimal. Maybe you all have systems we can learn from!</a:t>
            </a:r>
          </a:p>
          <a:p>
            <a:endParaRPr lang="en-US" baseline="0" dirty="0"/>
          </a:p>
          <a:p>
            <a:r>
              <a:rPr lang="en-US" baseline="0" dirty="0"/>
              <a:t>The other option is to summarize the recommendation you would make for assessment to the school or district you support through your work.</a:t>
            </a:r>
            <a:endParaRPr lang="en-US" dirty="0"/>
          </a:p>
        </p:txBody>
      </p:sp>
    </p:spTree>
    <p:extLst>
      <p:ext uri="{BB962C8B-B14F-4D97-AF65-F5344CB8AC3E}">
        <p14:creationId xmlns:p14="http://schemas.microsoft.com/office/powerpoint/2010/main" val="35982790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178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have spent the past six weeks looking at all of the aspects of foundational skills instruction. Now it is time to turn our attention to this question: Have students learned it?</a:t>
            </a:r>
            <a:endParaRPr lang="en-US" dirty="0"/>
          </a:p>
        </p:txBody>
      </p:sp>
    </p:spTree>
    <p:extLst>
      <p:ext uri="{BB962C8B-B14F-4D97-AF65-F5344CB8AC3E}">
        <p14:creationId xmlns:p14="http://schemas.microsoft.com/office/powerpoint/2010/main" val="271954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Shape 1204"/>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05" name="Shape 1205"/>
          <p:cNvSpPr txBox="1">
            <a:spLocks noGrp="1"/>
          </p:cNvSpPr>
          <p:nvPr>
            <p:ph type="body" idx="1"/>
          </p:nvPr>
        </p:nvSpPr>
        <p:spPr>
          <a:xfrm>
            <a:off x="701040" y="4387136"/>
            <a:ext cx="5608320" cy="4156234"/>
          </a:xfrm>
          <a:prstGeom prst="rect">
            <a:avLst/>
          </a:prstGeom>
          <a:noFill/>
          <a:ln>
            <a:noFill/>
          </a:ln>
        </p:spPr>
        <p:txBody>
          <a:bodyPr lIns="91425" tIns="91425" rIns="91425" bIns="91425" anchor="t" anchorCtr="0">
            <a:noAutofit/>
          </a:bodyPr>
          <a:lstStyle/>
          <a:p>
            <a:pPr marL="171450" marR="0" lvl="0" indent="-171450" algn="l" rtl="0">
              <a:spcBef>
                <a:spcPts val="0"/>
              </a:spcBef>
              <a:spcAft>
                <a:spcPts val="0"/>
              </a:spcAft>
              <a:buFont typeface="Arial" panose="020B0604020202020204" pitchFamily="34" charset="0"/>
              <a:buChar char="•"/>
            </a:pPr>
            <a:r>
              <a:rPr lang="en-US" sz="1100" b="0" i="0" u="none" strike="noStrike" cap="none" baseline="0" dirty="0">
                <a:solidFill>
                  <a:schemeClr val="dk1"/>
                </a:solidFill>
                <a:latin typeface="Arial"/>
                <a:ea typeface="Arial"/>
                <a:cs typeface="Arial"/>
                <a:sym typeface="Arial"/>
              </a:rPr>
              <a:t>It is critical that we are assessing students’ progress frequently– informally daily, and at least once a week more formally—in order to respond to needs and address gaps.</a:t>
            </a:r>
          </a:p>
          <a:p>
            <a:pPr marL="171450" marR="0" lvl="0" indent="-171450" algn="l" rtl="0">
              <a:spcBef>
                <a:spcPts val="0"/>
              </a:spcBef>
              <a:spcAft>
                <a:spcPts val="0"/>
              </a:spcAft>
              <a:buFont typeface="Arial" panose="020B0604020202020204" pitchFamily="34" charset="0"/>
              <a:buChar char="•"/>
            </a:pPr>
            <a:endParaRPr sz="1100" b="0" i="0" u="none" strike="noStrike" cap="none" dirty="0">
              <a:solidFill>
                <a:schemeClr val="dk1"/>
              </a:solidFill>
              <a:latin typeface="Arial"/>
              <a:ea typeface="Arial"/>
              <a:cs typeface="Arial"/>
              <a:sym typeface="Arial"/>
            </a:endParaRPr>
          </a:p>
          <a:p>
            <a:pPr marL="171450" marR="0" lvl="0" indent="-171450" algn="l" rtl="0">
              <a:spcBef>
                <a:spcPts val="0"/>
              </a:spcBef>
              <a:spcAft>
                <a:spcPts val="0"/>
              </a:spcAft>
              <a:buClr>
                <a:schemeClr val="dk1"/>
              </a:buClr>
              <a:buSzPct val="100000"/>
              <a:buFont typeface="Arial"/>
              <a:buChar char="•"/>
            </a:pPr>
            <a:r>
              <a:rPr lang="en" sz="1100" b="0" i="0" u="none" strike="noStrike" cap="none" dirty="0">
                <a:solidFill>
                  <a:schemeClr val="dk1"/>
                </a:solidFill>
                <a:latin typeface="Arial"/>
                <a:ea typeface="Arial"/>
                <a:cs typeface="Arial"/>
                <a:sym typeface="Arial"/>
              </a:rPr>
              <a:t>The NRP did not offer time-based guidance, but does explain the important role of assessment</a:t>
            </a:r>
          </a:p>
        </p:txBody>
      </p:sp>
    </p:spTree>
    <p:extLst>
      <p:ext uri="{BB962C8B-B14F-4D97-AF65-F5344CB8AC3E}">
        <p14:creationId xmlns:p14="http://schemas.microsoft.com/office/powerpoint/2010/main" val="150599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Shape 709"/>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10" name="Shape 710"/>
          <p:cNvSpPr txBox="1">
            <a:spLocks noGrp="1"/>
          </p:cNvSpPr>
          <p:nvPr>
            <p:ph type="body" idx="1"/>
          </p:nvPr>
        </p:nvSpPr>
        <p:spPr>
          <a:xfrm>
            <a:off x="701042" y="4387136"/>
            <a:ext cx="5608319"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US" sz="1100" b="0" i="0" u="none" strike="noStrike" cap="none" dirty="0">
                <a:solidFill>
                  <a:schemeClr val="dk1"/>
                </a:solidFill>
                <a:latin typeface="+mn-lt"/>
                <a:ea typeface="Arial"/>
                <a:cs typeface="Arial"/>
                <a:sym typeface="Arial"/>
              </a:rPr>
              <a:t>Last week we asked you to think about the role of practice in skill development.  Now– connect this to feedback.  What role did the coach or teacher play?  Pause to discuss with your colleagues or</a:t>
            </a:r>
            <a:r>
              <a:rPr lang="en-US" sz="1100" b="0" i="0" u="none" strike="noStrike" cap="none" baseline="0" dirty="0">
                <a:solidFill>
                  <a:schemeClr val="dk1"/>
                </a:solidFill>
                <a:latin typeface="+mn-lt"/>
                <a:ea typeface="Arial"/>
                <a:cs typeface="Arial"/>
                <a:sym typeface="Arial"/>
              </a:rPr>
              <a:t> jot down a list.</a:t>
            </a: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None/>
            </a:pPr>
            <a:endParaRPr lang="en-US" sz="1100" b="0" i="0" u="none" strike="noStrike" cap="none" dirty="0">
              <a:solidFill>
                <a:schemeClr val="dk1"/>
              </a:solidFill>
              <a:latin typeface="+mn-lt"/>
              <a:ea typeface="Arial"/>
              <a:cs typeface="Arial"/>
              <a:sym typeface="Arial"/>
            </a:endParaRPr>
          </a:p>
          <a:p>
            <a:pPr marL="0" marR="0" lvl="0" indent="0" algn="l" rtl="0">
              <a:spcBef>
                <a:spcPts val="0"/>
              </a:spcBef>
              <a:spcAft>
                <a:spcPts val="0"/>
              </a:spcAft>
              <a:buSzPct val="25000"/>
              <a:buNone/>
            </a:pPr>
            <a:endParaRPr lang="en"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33582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Shape 1295"/>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96" name="Shape 1296"/>
          <p:cNvSpPr txBox="1">
            <a:spLocks noGrp="1"/>
          </p:cNvSpPr>
          <p:nvPr>
            <p:ph type="body" idx="1"/>
          </p:nvPr>
        </p:nvSpPr>
        <p:spPr>
          <a:xfrm>
            <a:off x="701040" y="4387136"/>
            <a:ext cx="5608320" cy="4156234"/>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SzPct val="25000"/>
              <a:buNone/>
            </a:pPr>
            <a:r>
              <a:rPr lang="en" sz="1100" b="0" i="0" u="none" strike="noStrike" cap="none" dirty="0">
                <a:solidFill>
                  <a:schemeClr val="dk1"/>
                </a:solidFill>
                <a:latin typeface="Arial"/>
                <a:ea typeface="Arial"/>
                <a:cs typeface="Arial"/>
                <a:sym typeface="Arial"/>
              </a:rPr>
              <a:t>Here’s what we came up with. Does this match your</a:t>
            </a:r>
            <a:r>
              <a:rPr lang="en" sz="1100" b="0" i="0" u="none" strike="noStrike" cap="none" baseline="0" dirty="0">
                <a:solidFill>
                  <a:schemeClr val="dk1"/>
                </a:solidFill>
                <a:latin typeface="Arial"/>
                <a:ea typeface="Arial"/>
                <a:cs typeface="Arial"/>
                <a:sym typeface="Arial"/>
              </a:rPr>
              <a:t> list?</a:t>
            </a:r>
            <a:endParaRPr lang="en" sz="11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9459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Shape 1305"/>
          <p:cNvSpPr txBox="1">
            <a:spLocks noGrp="1"/>
          </p:cNvSpPr>
          <p:nvPr>
            <p:ph type="body" idx="1"/>
          </p:nvPr>
        </p:nvSpPr>
        <p:spPr>
          <a:xfrm>
            <a:off x="701040" y="4387136"/>
            <a:ext cx="5608320" cy="4156234"/>
          </a:xfrm>
          <a:prstGeom prst="rect">
            <a:avLst/>
          </a:prstGeom>
          <a:noFill/>
          <a:ln>
            <a:noFill/>
          </a:ln>
        </p:spPr>
        <p:txBody>
          <a:bodyPr lIns="91425" tIns="91425" rIns="91425" bIns="91425" anchor="ctr" anchorCtr="0">
            <a:noAutofit/>
          </a:bodyPr>
          <a:lstStyle/>
          <a:p>
            <a:pPr lvl="0" rtl="0">
              <a:spcBef>
                <a:spcPts val="0"/>
              </a:spcBef>
              <a:buNone/>
            </a:pPr>
            <a:r>
              <a:rPr lang="en-US" b="0" dirty="0"/>
              <a:t>The</a:t>
            </a:r>
            <a:r>
              <a:rPr lang="en-US" b="0" baseline="0" dirty="0"/>
              <a:t> big idea here is that a</a:t>
            </a:r>
            <a:r>
              <a:rPr lang="en-US" b="0" dirty="0"/>
              <a:t>ssessment helps you coach!  You are able to provide feedback, help students correct errors, reteach as needed, and maintain progress.</a:t>
            </a:r>
            <a:endParaRPr b="0" dirty="0"/>
          </a:p>
        </p:txBody>
      </p:sp>
      <p:sp>
        <p:nvSpPr>
          <p:cNvPr id="1306" name="Shape 1306"/>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501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Shape 1319"/>
          <p:cNvSpPr txBox="1">
            <a:spLocks noGrp="1"/>
          </p:cNvSpPr>
          <p:nvPr>
            <p:ph type="body" idx="1"/>
          </p:nvPr>
        </p:nvSpPr>
        <p:spPr>
          <a:xfrm>
            <a:off x="701040" y="4387136"/>
            <a:ext cx="5608320" cy="4156234"/>
          </a:xfrm>
          <a:prstGeom prst="rect">
            <a:avLst/>
          </a:prstGeom>
          <a:noFill/>
          <a:ln>
            <a:noFill/>
          </a:ln>
        </p:spPr>
        <p:txBody>
          <a:bodyPr lIns="91425" tIns="91425" rIns="91425" bIns="91425" anchor="ctr" anchorCtr="0">
            <a:noAutofit/>
          </a:bodyPr>
          <a:lstStyle/>
          <a:p>
            <a:pPr lvl="0" rtl="0">
              <a:spcBef>
                <a:spcPts val="0"/>
              </a:spcBef>
              <a:buNone/>
            </a:pPr>
            <a:r>
              <a:rPr lang="en-US" b="0" dirty="0"/>
              <a:t>Assessment is also useful when</a:t>
            </a:r>
            <a:r>
              <a:rPr lang="en-US" b="0" baseline="0" dirty="0"/>
              <a:t> students are absent, late, or missing for any reason.  </a:t>
            </a:r>
            <a:endParaRPr lang="en-US" b="0" dirty="0"/>
          </a:p>
          <a:p>
            <a:pPr lvl="0" rtl="0">
              <a:spcBef>
                <a:spcPts val="0"/>
              </a:spcBef>
              <a:buNone/>
            </a:pPr>
            <a:r>
              <a:rPr lang="en-US" b="0" dirty="0"/>
              <a:t>When you are</a:t>
            </a:r>
            <a:r>
              <a:rPr lang="en-US" b="0" baseline="0" dirty="0"/>
              <a:t> assessing frequently, you develop quick and easy structures to monitor students.</a:t>
            </a:r>
          </a:p>
          <a:p>
            <a:pPr lvl="0" rtl="0">
              <a:spcBef>
                <a:spcPts val="0"/>
              </a:spcBef>
              <a:buNone/>
            </a:pPr>
            <a:r>
              <a:rPr lang="en-US" b="0" baseline="0" dirty="0"/>
              <a:t>These structures help the teacher note students who are late, absent, or missing, and the related skills that needs to be reinforced.</a:t>
            </a:r>
            <a:endParaRPr b="0" dirty="0"/>
          </a:p>
        </p:txBody>
      </p:sp>
      <p:sp>
        <p:nvSpPr>
          <p:cNvPr id="1320" name="Shape 1320"/>
          <p:cNvSpPr>
            <a:spLocks noGrp="1" noRot="1" noChangeAspect="1"/>
          </p:cNvSpPr>
          <p:nvPr>
            <p:ph type="sldImg" idx="2"/>
          </p:nvPr>
        </p:nvSpPr>
        <p:spPr>
          <a:xfrm>
            <a:off x="1195388" y="692150"/>
            <a:ext cx="4619625" cy="346392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06983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hyperlink" Target="http://www.achievethecore.or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62" name="Shape 6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Shape 6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64" name="Shape 6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65" name="Shape 6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66" name="Shape 6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232"/>
        <p:cNvGrpSpPr/>
        <p:nvPr/>
      </p:nvGrpSpPr>
      <p:grpSpPr>
        <a:xfrm>
          <a:off x="0" y="0"/>
          <a:ext cx="0" cy="0"/>
          <a:chOff x="0" y="0"/>
          <a:chExt cx="0" cy="0"/>
        </a:xfrm>
      </p:grpSpPr>
      <p:sp>
        <p:nvSpPr>
          <p:cNvPr id="233" name="Shape 233"/>
          <p:cNvSpPr>
            <a:spLocks noGrp="1"/>
          </p:cNvSpPr>
          <p:nvPr>
            <p:ph type="pic" idx="2"/>
          </p:nvPr>
        </p:nvSpPr>
        <p:spPr>
          <a:xfrm>
            <a:off x="4578349" y="3892045"/>
            <a:ext cx="4108451" cy="2234115"/>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4" name="Shape 234"/>
          <p:cNvSpPr>
            <a:spLocks noGrp="1"/>
          </p:cNvSpPr>
          <p:nvPr>
            <p:ph type="pic" idx="3"/>
          </p:nvPr>
        </p:nvSpPr>
        <p:spPr>
          <a:xfrm>
            <a:off x="4578349" y="1600200"/>
            <a:ext cx="4108451" cy="2234115"/>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rgbClr val="3F3F39"/>
              </a:buClr>
              <a:buFont typeface="Arial"/>
              <a:buNone/>
              <a:defRPr sz="3200" b="0" i="0" u="none" strike="noStrike" cap="none">
                <a:solidFill>
                  <a:srgbClr val="3F3F39"/>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35" name="Shape 23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36" name="Shape 236"/>
          <p:cNvSpPr txBox="1">
            <a:spLocks noGrp="1"/>
          </p:cNvSpPr>
          <p:nvPr>
            <p:ph type="body" idx="1"/>
          </p:nvPr>
        </p:nvSpPr>
        <p:spPr>
          <a:xfrm>
            <a:off x="457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body" idx="4"/>
          </p:nvPr>
        </p:nvSpPr>
        <p:spPr>
          <a:xfrm>
            <a:off x="4578349" y="5646681"/>
            <a:ext cx="41084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body" idx="5"/>
          </p:nvPr>
        </p:nvSpPr>
        <p:spPr>
          <a:xfrm>
            <a:off x="4578349" y="3354834"/>
            <a:ext cx="41084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Shape 239"/>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40" name="Shape 240"/>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41" name="Shape 24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42" name="Shape 24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Four Images">
    <p:spTree>
      <p:nvGrpSpPr>
        <p:cNvPr id="1" name="Shape 253"/>
        <p:cNvGrpSpPr/>
        <p:nvPr/>
      </p:nvGrpSpPr>
      <p:grpSpPr>
        <a:xfrm>
          <a:off x="0" y="0"/>
          <a:ext cx="0" cy="0"/>
          <a:chOff x="0" y="0"/>
          <a:chExt cx="0" cy="0"/>
        </a:xfrm>
      </p:grpSpPr>
      <p:sp>
        <p:nvSpPr>
          <p:cNvPr id="254" name="Shape 254"/>
          <p:cNvSpPr>
            <a:spLocks noGrp="1"/>
          </p:cNvSpPr>
          <p:nvPr>
            <p:ph type="pic" idx="2"/>
          </p:nvPr>
        </p:nvSpPr>
        <p:spPr>
          <a:xfrm>
            <a:off x="4616451" y="3892050"/>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5" name="Shape 255"/>
          <p:cNvSpPr>
            <a:spLocks noGrp="1"/>
          </p:cNvSpPr>
          <p:nvPr>
            <p:ph type="pic" idx="3"/>
          </p:nvPr>
        </p:nvSpPr>
        <p:spPr>
          <a:xfrm>
            <a:off x="4616451" y="1600205"/>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6" name="Shape 256"/>
          <p:cNvSpPr>
            <a:spLocks noGrp="1"/>
          </p:cNvSpPr>
          <p:nvPr>
            <p:ph type="pic" idx="4"/>
          </p:nvPr>
        </p:nvSpPr>
        <p:spPr>
          <a:xfrm>
            <a:off x="457199" y="1600205"/>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7" name="Shape 257"/>
          <p:cNvSpPr>
            <a:spLocks noGrp="1"/>
          </p:cNvSpPr>
          <p:nvPr>
            <p:ph type="pic" idx="5"/>
          </p:nvPr>
        </p:nvSpPr>
        <p:spPr>
          <a:xfrm>
            <a:off x="460374" y="3892050"/>
            <a:ext cx="4070351" cy="2234116"/>
          </a:xfrm>
          <a:prstGeom prst="rect">
            <a:avLst/>
          </a:prstGeom>
          <a:noFill/>
          <a:ln>
            <a:noFill/>
          </a:ln>
        </p:spPr>
        <p:txBody>
          <a:bodyPr lIns="91425" tIns="91425" rIns="91425" bIns="91425" anchor="ctr" anchorCtr="0"/>
          <a:lstStyle>
            <a:lvl1pPr marL="0" marR="0" lvl="0" indent="0" algn="l" rtl="0">
              <a:lnSpc>
                <a:spcPct val="100000"/>
              </a:lnSpc>
              <a:spcBef>
                <a:spcPts val="640"/>
              </a:spcBef>
              <a:spcAft>
                <a:spcPts val="0"/>
              </a:spcAft>
              <a:buClr>
                <a:schemeClr val="dk1"/>
              </a:buClr>
              <a:buFont typeface="Arial"/>
              <a:buNone/>
              <a:defRPr sz="3200" b="0" i="0" u="none" strike="noStrike" cap="none">
                <a:solidFill>
                  <a:schemeClr val="dk1"/>
                </a:solidFill>
                <a:latin typeface="Lucida Sans"/>
                <a:ea typeface="Lucida Sans"/>
                <a:cs typeface="Lucida Sans"/>
                <a:sym typeface="Lucida Sans"/>
              </a:defRPr>
            </a:lvl1pPr>
            <a:lvl2pPr marL="457189" marR="0" lvl="1" indent="0" algn="l" rtl="0">
              <a:lnSpc>
                <a:spcPct val="100000"/>
              </a:lnSpc>
              <a:spcBef>
                <a:spcPts val="560"/>
              </a:spcBef>
              <a:spcAft>
                <a:spcPts val="0"/>
              </a:spcAft>
              <a:buClr>
                <a:schemeClr val="dk1"/>
              </a:buClr>
              <a:buFont typeface="Arial"/>
              <a:buNone/>
              <a:defRPr sz="28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480"/>
              </a:spcBef>
              <a:spcAft>
                <a:spcPts val="0"/>
              </a:spcAft>
              <a:buClr>
                <a:schemeClr val="dk1"/>
              </a:buClr>
              <a:buFont typeface="Arial"/>
              <a:buNone/>
              <a:defRPr sz="24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5pPr>
            <a:lvl6pPr marL="2285943"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58" name="Shape 258"/>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59" name="Shape 259"/>
          <p:cNvSpPr txBox="1">
            <a:spLocks noGrp="1"/>
          </p:cNvSpPr>
          <p:nvPr>
            <p:ph type="body" idx="1"/>
          </p:nvPr>
        </p:nvSpPr>
        <p:spPr>
          <a:xfrm>
            <a:off x="4616451" y="5646681"/>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body" idx="6"/>
          </p:nvPr>
        </p:nvSpPr>
        <p:spPr>
          <a:xfrm>
            <a:off x="457199" y="5646681"/>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body" idx="7"/>
          </p:nvPr>
        </p:nvSpPr>
        <p:spPr>
          <a:xfrm>
            <a:off x="4616451" y="3354834"/>
            <a:ext cx="4070351"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body" idx="8"/>
          </p:nvPr>
        </p:nvSpPr>
        <p:spPr>
          <a:xfrm>
            <a:off x="454023" y="3354834"/>
            <a:ext cx="4073524" cy="479484"/>
          </a:xfrm>
          <a:prstGeom prst="rect">
            <a:avLst/>
          </a:prstGeom>
          <a:solidFill>
            <a:srgbClr val="FFFFFF">
              <a:alpha val="48235"/>
            </a:srgbClr>
          </a:solidFill>
          <a:ln>
            <a:noFill/>
          </a:ln>
        </p:spPr>
        <p:txBody>
          <a:bodyPr lIns="91425" tIns="91425" rIns="91425" bIns="91425" anchor="ctr" anchorCtr="0"/>
          <a:lstStyle>
            <a:lvl1pPr marL="0" marR="0" lvl="0" indent="0" algn="ctr" rtl="0">
              <a:lnSpc>
                <a:spcPct val="100000"/>
              </a:lnSpc>
              <a:spcBef>
                <a:spcPts val="320"/>
              </a:spcBef>
              <a:spcAft>
                <a:spcPts val="0"/>
              </a:spcAft>
              <a:buClr>
                <a:srgbClr val="3F3F39"/>
              </a:buClr>
              <a:buFont typeface="Arial"/>
              <a:buNone/>
              <a:defRPr sz="16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3" name="Shape 26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64" name="Shape 26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65" name="Shape 26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66" name="Shape 26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ection Header 1">
    <p:spTree>
      <p:nvGrpSpPr>
        <p:cNvPr id="1" name="Shape 115"/>
        <p:cNvGrpSpPr/>
        <p:nvPr/>
      </p:nvGrpSpPr>
      <p:grpSpPr>
        <a:xfrm>
          <a:off x="0" y="0"/>
          <a:ext cx="0" cy="0"/>
          <a:chOff x="0" y="0"/>
          <a:chExt cx="0" cy="0"/>
        </a:xfrm>
      </p:grpSpPr>
      <p:sp>
        <p:nvSpPr>
          <p:cNvPr id="116" name="Shape 116"/>
          <p:cNvSpPr/>
          <p:nvPr/>
        </p:nvSpPr>
        <p:spPr>
          <a:xfrm>
            <a:off x="0" y="0"/>
            <a:ext cx="9144000" cy="6858000"/>
          </a:xfrm>
          <a:prstGeom prst="rect">
            <a:avLst/>
          </a:prstGeom>
          <a:solidFill>
            <a:srgbClr val="24593B"/>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17" name="Shape 117"/>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18" name="Shape 118"/>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19" name="Shape 119"/>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0" name="Shape 120"/>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21" name="Shape 121"/>
          <p:cNvSpPr txBox="1">
            <a:spLocks noGrp="1"/>
          </p:cNvSpPr>
          <p:nvPr>
            <p:ph type="title"/>
          </p:nvPr>
        </p:nvSpPr>
        <p:spPr>
          <a:xfrm>
            <a:off x="216569" y="2829681"/>
            <a:ext cx="8620551" cy="868361"/>
          </a:xfrm>
          <a:prstGeom prst="rect">
            <a:avLst/>
          </a:prstGeom>
          <a:solidFill>
            <a:schemeClr val="lt1">
              <a:alpha val="80000"/>
            </a:schemeClr>
          </a:solid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32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extLst>
      <p:ext uri="{BB962C8B-B14F-4D97-AF65-F5344CB8AC3E}">
        <p14:creationId xmlns:p14="http://schemas.microsoft.com/office/powerpoint/2010/main" val="393413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23" name="Shape 223"/>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24" name="Shape 224"/>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25" name="Shape 225"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26" name="Shape 226">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0218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 - SAP">
    <p:spTree>
      <p:nvGrpSpPr>
        <p:cNvPr id="1" name=""/>
        <p:cNvGrpSpPr/>
        <p:nvPr/>
      </p:nvGrpSpPr>
      <p:grpSpPr>
        <a:xfrm>
          <a:off x="0" y="0"/>
          <a:ext cx="0" cy="0"/>
          <a:chOff x="0" y="0"/>
          <a:chExt cx="0" cy="0"/>
        </a:xfrm>
      </p:grpSpPr>
      <p:sp>
        <p:nvSpPr>
          <p:cNvPr id="10" name="Title 1"/>
          <p:cNvSpPr>
            <a:spLocks noGrp="1"/>
          </p:cNvSpPr>
          <p:nvPr>
            <p:ph type="ctrTitle"/>
          </p:nvPr>
        </p:nvSpPr>
        <p:spPr>
          <a:xfrm>
            <a:off x="219320" y="2362434"/>
            <a:ext cx="8785850" cy="1470025"/>
          </a:xfrm>
        </p:spPr>
        <p:txBody>
          <a:bodyPr>
            <a:normAutofit/>
          </a:bodyPr>
          <a:lstStyle>
            <a:lvl1pPr>
              <a:defRPr sz="3200">
                <a:solidFill>
                  <a:schemeClr val="tx1"/>
                </a:solidFill>
              </a:defRPr>
            </a:lvl1pPr>
          </a:lstStyle>
          <a:p>
            <a:r>
              <a:rPr lang="en-US" dirty="0"/>
              <a:t>Click to edit Master title style</a:t>
            </a:r>
          </a:p>
        </p:txBody>
      </p:sp>
      <p:sp>
        <p:nvSpPr>
          <p:cNvPr id="11" name="Subtitle 2"/>
          <p:cNvSpPr>
            <a:spLocks noGrp="1"/>
          </p:cNvSpPr>
          <p:nvPr>
            <p:ph type="subTitle" idx="1"/>
          </p:nvPr>
        </p:nvSpPr>
        <p:spPr>
          <a:xfrm>
            <a:off x="219317" y="3835562"/>
            <a:ext cx="8785852" cy="792406"/>
          </a:xfrm>
        </p:spPr>
        <p:txBody>
          <a:bodyPr>
            <a:normAutofit/>
          </a:bodyPr>
          <a:lstStyle>
            <a:lvl1pPr marL="0" indent="0" algn="l">
              <a:buNone/>
              <a:defRPr sz="2000">
                <a:solidFill>
                  <a:srgbClr val="3F3F3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Rectangle 12"/>
          <p:cNvSpPr/>
          <p:nvPr userDrawn="1"/>
        </p:nvSpPr>
        <p:spPr>
          <a:xfrm>
            <a:off x="-1" y="1737612"/>
            <a:ext cx="9144000" cy="11112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0080" y="492398"/>
            <a:ext cx="1363579" cy="541330"/>
          </a:xfrm>
          <a:prstGeom prst="rect">
            <a:avLst/>
          </a:prstGeom>
        </p:spPr>
      </p:pic>
    </p:spTree>
    <p:extLst>
      <p:ext uri="{BB962C8B-B14F-4D97-AF65-F5344CB8AC3E}">
        <p14:creationId xmlns:p14="http://schemas.microsoft.com/office/powerpoint/2010/main" val="2883862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3" name="Picture 2" descr="green_texture_compressed.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7" name="Title 7"/>
          <p:cNvSpPr txBox="1">
            <a:spLocks/>
          </p:cNvSpPr>
          <p:nvPr userDrawn="1"/>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12" name="Title 1"/>
          <p:cNvSpPr txBox="1">
            <a:spLocks/>
          </p:cNvSpPr>
          <p:nvPr userDrawn="1"/>
        </p:nvSpPr>
        <p:spPr>
          <a:xfrm>
            <a:off x="216568" y="2852946"/>
            <a:ext cx="8620552" cy="876843"/>
          </a:xfrm>
          <a:prstGeom prst="rect">
            <a:avLst/>
          </a:prstGeom>
          <a:noFill/>
          <a:ln>
            <a:noFill/>
          </a:ln>
          <a:effectLst>
            <a:outerShdw blurRad="50800" dist="38100" dir="2700000" algn="tl" rotWithShape="0">
              <a:srgbClr val="000000">
                <a:alpha val="43000"/>
              </a:srgbClr>
            </a:outerShdw>
          </a:effectLst>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23593E"/>
              </a:solidFill>
              <a:latin typeface="Lucida Sans"/>
              <a:cs typeface="Lucida Sans"/>
            </a:endParaRPr>
          </a:p>
        </p:txBody>
      </p:sp>
      <p:sp>
        <p:nvSpPr>
          <p:cNvPr id="4" name="Title 3"/>
          <p:cNvSpPr>
            <a:spLocks noGrp="1"/>
          </p:cNvSpPr>
          <p:nvPr>
            <p:ph type="title"/>
          </p:nvPr>
        </p:nvSpPr>
        <p:spPr>
          <a:xfrm>
            <a:off x="219320" y="2852946"/>
            <a:ext cx="8617800" cy="876843"/>
          </a:xfrm>
        </p:spPr>
        <p:txBody>
          <a:bodyPr/>
          <a:lstStyle>
            <a:lvl1pPr>
              <a:defRPr>
                <a:solidFill>
                  <a:schemeClr val="bg1"/>
                </a:solidFill>
              </a:defRPr>
            </a:lvl1pPr>
          </a:lstStyle>
          <a:p>
            <a:r>
              <a:rPr lang="en-US" dirty="0"/>
              <a:t>Click to edit Master title style</a:t>
            </a: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080" y="492399"/>
            <a:ext cx="1363579" cy="541772"/>
          </a:xfrm>
          <a:prstGeom prst="rect">
            <a:avLst/>
          </a:prstGeom>
        </p:spPr>
      </p:pic>
    </p:spTree>
    <p:extLst>
      <p:ext uri="{BB962C8B-B14F-4D97-AF65-F5344CB8AC3E}">
        <p14:creationId xmlns:p14="http://schemas.microsoft.com/office/powerpoint/2010/main" val="386354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76" name="Shape 76"/>
          <p:cNvSpPr txBox="1">
            <a:spLocks noGrp="1"/>
          </p:cNvSpPr>
          <p:nvPr>
            <p:ph type="body" idx="1"/>
          </p:nvPr>
        </p:nvSpPr>
        <p:spPr>
          <a:xfrm>
            <a:off x="457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2"/>
          </p:nvPr>
        </p:nvSpPr>
        <p:spPr>
          <a:xfrm>
            <a:off x="4648202" y="1600200"/>
            <a:ext cx="4038599"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726"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8914"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103"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Shape 78"/>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9" name="Shape 79"/>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80" name="Shape 80"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81" name="Shape 81">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Body Copy (Url Only)">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93" name="Shape 93"/>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rgbClr val="3F3F39"/>
              </a:buClr>
              <a:buSzPct val="100000"/>
              <a:buFont typeface="Arial"/>
              <a:buChar char="•"/>
              <a:defRPr sz="2400" b="0" i="0" u="none" strike="noStrike" cap="none">
                <a:solidFill>
                  <a:srgbClr val="3F3F39"/>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rgbClr val="3F3F39"/>
              </a:buClr>
              <a:buSzPct val="100000"/>
              <a:buFont typeface="Arial"/>
              <a:buChar char="–"/>
              <a:defRPr sz="2000" b="0" i="0" u="none" strike="noStrike" cap="none">
                <a:solidFill>
                  <a:srgbClr val="3F3F39"/>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rgbClr val="3F3F39"/>
              </a:buClr>
              <a:buSzPct val="100000"/>
              <a:buFont typeface="Arial"/>
              <a:buChar char="•"/>
              <a:defRPr sz="1800" b="0" i="0" u="none" strike="noStrike" cap="none">
                <a:solidFill>
                  <a:srgbClr val="3F3F39"/>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rgbClr val="3F3F39"/>
              </a:buClr>
              <a:buSzPct val="100000"/>
              <a:buFont typeface="Arial"/>
              <a:buChar char="»"/>
              <a:defRPr sz="1600" b="0" i="0" u="none" strike="noStrike" cap="none">
                <a:solidFill>
                  <a:srgbClr val="3F3F39"/>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 name="Shape 94"/>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 sz="1800" b="0" i="0" u="none" strike="noStrike" cap="none">
                <a:solidFill>
                  <a:schemeClr val="lt1"/>
                </a:solidFill>
                <a:latin typeface="Calibri"/>
                <a:ea typeface="Calibri"/>
                <a:cs typeface="Calibri"/>
                <a:sym typeface="Calibri"/>
              </a:rPr>
              <a:t> </a:t>
            </a:r>
          </a:p>
        </p:txBody>
      </p:sp>
      <p:pic>
        <p:nvPicPr>
          <p:cNvPr id="95" name="Shape 95" descr="ATC_org.pdf"/>
          <p:cNvPicPr preferRelativeResize="0"/>
          <p:nvPr/>
        </p:nvPicPr>
        <p:blipFill rotWithShape="1">
          <a:blip r:embed="rId2">
            <a:alphaModFix/>
          </a:blip>
          <a:srcRect/>
          <a:stretch/>
        </p:blipFill>
        <p:spPr>
          <a:xfrm>
            <a:off x="140803" y="6519775"/>
            <a:ext cx="1974668" cy="159613"/>
          </a:xfrm>
          <a:prstGeom prst="rect">
            <a:avLst/>
          </a:prstGeom>
          <a:noFill/>
          <a:ln>
            <a:noFill/>
          </a:ln>
        </p:spPr>
      </p:pic>
      <p:sp>
        <p:nvSpPr>
          <p:cNvPr id="96" name="Shape 96"/>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sp>
        <p:nvSpPr>
          <p:cNvPr id="97" name="Shape 97">
            <a:hlinkClick r:id="rId3"/>
          </p:cNvPr>
          <p:cNvSpPr/>
          <p:nvPr/>
        </p:nvSpPr>
        <p:spPr>
          <a:xfrm>
            <a:off x="195231" y="6519775"/>
            <a:ext cx="1920244" cy="159613"/>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128"/>
        <p:cNvGrpSpPr/>
        <p:nvPr/>
      </p:nvGrpSpPr>
      <p:grpSpPr>
        <a:xfrm>
          <a:off x="0" y="0"/>
          <a:ext cx="0" cy="0"/>
          <a:chOff x="0" y="0"/>
          <a:chExt cx="0" cy="0"/>
        </a:xfrm>
      </p:grpSpPr>
      <p:sp>
        <p:nvSpPr>
          <p:cNvPr id="129" name="Shape 129"/>
          <p:cNvSpPr/>
          <p:nvPr/>
        </p:nvSpPr>
        <p:spPr>
          <a:xfrm>
            <a:off x="0" y="0"/>
            <a:ext cx="9144000" cy="6858000"/>
          </a:xfrm>
          <a:prstGeom prst="rect">
            <a:avLst/>
          </a:prstGeom>
          <a:solidFill>
            <a:srgbClr val="A9B0AC"/>
          </a:solid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0" name="Shape 130"/>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1" name="Shape 131"/>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2" name="Shape 132"/>
          <p:cNvSpPr txBox="1"/>
          <p:nvPr/>
        </p:nvSpPr>
        <p:spPr>
          <a:xfrm>
            <a:off x="115460" y="2306249"/>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3" name="Shape 133"/>
          <p:cNvSpPr txBox="1"/>
          <p:nvPr/>
        </p:nvSpPr>
        <p:spPr>
          <a:xfrm>
            <a:off x="115460" y="2952691"/>
            <a:ext cx="3793677" cy="1933091"/>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34" name="Shape 134"/>
          <p:cNvSpPr txBox="1">
            <a:spLocks noGrp="1"/>
          </p:cNvSpPr>
          <p:nvPr>
            <p:ph type="title"/>
          </p:nvPr>
        </p:nvSpPr>
        <p:spPr>
          <a:xfrm>
            <a:off x="216569" y="2829681"/>
            <a:ext cx="8620551" cy="868361"/>
          </a:xfrm>
          <a:prstGeom prst="rect">
            <a:avLst/>
          </a:prstGeom>
          <a:solidFill>
            <a:schemeClr val="lt1">
              <a:alpha val="80000"/>
            </a:schemeClr>
          </a:solid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32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135"/>
        <p:cNvGrpSpPr/>
        <p:nvPr/>
      </p:nvGrpSpPr>
      <p:grpSpPr>
        <a:xfrm>
          <a:off x="0" y="0"/>
          <a:ext cx="0" cy="0"/>
          <a:chOff x="0" y="0"/>
          <a:chExt cx="0" cy="0"/>
        </a:xfrm>
      </p:grpSpPr>
      <p:sp>
        <p:nvSpPr>
          <p:cNvPr id="136" name="Shape 136"/>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37" name="Shape 137"/>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sp>
        <p:nvSpPr>
          <p:cNvPr id="138" name="Shape 138"/>
          <p:cNvSpPr txBox="1">
            <a:spLocks noGrp="1"/>
          </p:cNvSpPr>
          <p:nvPr>
            <p:ph type="title"/>
          </p:nvPr>
        </p:nvSpPr>
        <p:spPr>
          <a:xfrm>
            <a:off x="214314" y="2914649"/>
            <a:ext cx="367506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23593E"/>
              </a:buClr>
              <a:buFont typeface="Lucida Sans"/>
              <a:buNone/>
              <a:defRPr sz="2800" b="0" i="0" u="none" strike="noStrike" cap="none">
                <a:solidFill>
                  <a:srgbClr val="23593E"/>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39" name="Shape 139"/>
          <p:cNvSpPr txBox="1">
            <a:spLocks noGrp="1"/>
          </p:cNvSpPr>
          <p:nvPr>
            <p:ph type="body" idx="1"/>
          </p:nvPr>
        </p:nvSpPr>
        <p:spPr>
          <a:xfrm>
            <a:off x="4624614" y="1858450"/>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body" idx="2"/>
          </p:nvPr>
        </p:nvSpPr>
        <p:spPr>
          <a:xfrm>
            <a:off x="7209513" y="1858450"/>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body" idx="3"/>
          </p:nvPr>
        </p:nvSpPr>
        <p:spPr>
          <a:xfrm>
            <a:off x="4624614" y="240063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body" idx="4"/>
          </p:nvPr>
        </p:nvSpPr>
        <p:spPr>
          <a:xfrm>
            <a:off x="7209513" y="240063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body" idx="5"/>
          </p:nvPr>
        </p:nvSpPr>
        <p:spPr>
          <a:xfrm>
            <a:off x="4624614" y="295502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body" idx="6"/>
          </p:nvPr>
        </p:nvSpPr>
        <p:spPr>
          <a:xfrm>
            <a:off x="7209513" y="295502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7"/>
          </p:nvPr>
        </p:nvSpPr>
        <p:spPr>
          <a:xfrm>
            <a:off x="4624614" y="3509411"/>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body" idx="8"/>
          </p:nvPr>
        </p:nvSpPr>
        <p:spPr>
          <a:xfrm>
            <a:off x="7209513" y="3509411"/>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body" idx="9"/>
          </p:nvPr>
        </p:nvSpPr>
        <p:spPr>
          <a:xfrm>
            <a:off x="4624614" y="4063802"/>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body" idx="13"/>
          </p:nvPr>
        </p:nvSpPr>
        <p:spPr>
          <a:xfrm>
            <a:off x="7209513" y="4063802"/>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body" idx="14"/>
          </p:nvPr>
        </p:nvSpPr>
        <p:spPr>
          <a:xfrm>
            <a:off x="4624614" y="4618189"/>
            <a:ext cx="2444751" cy="539748"/>
          </a:xfrm>
          <a:prstGeom prst="rect">
            <a:avLst/>
          </a:prstGeom>
          <a:noFill/>
          <a:ln>
            <a:noFill/>
          </a:ln>
        </p:spPr>
        <p:txBody>
          <a:bodyPr lIns="91425" tIns="91425" rIns="91425" bIns="91425" anchor="t" anchorCtr="0"/>
          <a:lstStyle>
            <a:lvl1pPr marL="0" marR="0" lvl="0" indent="0" algn="r"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body" idx="15"/>
          </p:nvPr>
        </p:nvSpPr>
        <p:spPr>
          <a:xfrm>
            <a:off x="7209513" y="4618189"/>
            <a:ext cx="1447347" cy="539748"/>
          </a:xfrm>
          <a:prstGeom prst="rect">
            <a:avLst/>
          </a:prstGeom>
          <a:noFill/>
          <a:ln>
            <a:noFill/>
          </a:ln>
        </p:spPr>
        <p:txBody>
          <a:bodyPr lIns="91425" tIns="91425" rIns="91425" bIns="91425" anchor="t" anchorCtr="0"/>
          <a:lstStyle>
            <a:lvl1pPr marL="0" marR="0" lvl="0" indent="0" algn="l" rtl="0">
              <a:lnSpc>
                <a:spcPct val="100000"/>
              </a:lnSpc>
              <a:spcBef>
                <a:spcPts val="360"/>
              </a:spcBef>
              <a:spcAft>
                <a:spcPts val="0"/>
              </a:spcAft>
              <a:buClr>
                <a:srgbClr val="23593E"/>
              </a:buClr>
              <a:buFont typeface="Arial"/>
              <a:buNone/>
              <a:defRPr sz="1800" b="0" i="0" u="none" strike="noStrike" cap="none">
                <a:solidFill>
                  <a:srgbClr val="23593E"/>
                </a:solidFill>
                <a:latin typeface="Lucida Sans"/>
                <a:ea typeface="Lucida Sans"/>
                <a:cs typeface="Lucida Sans"/>
                <a:sym typeface="Lucida Sans"/>
              </a:defRPr>
            </a:lvl1pPr>
            <a:lvl2pPr marL="457189" marR="0" lvl="1" indent="0" algn="l" rtl="0">
              <a:lnSpc>
                <a:spcPct val="100000"/>
              </a:lnSpc>
              <a:spcBef>
                <a:spcPts val="400"/>
              </a:spcBef>
              <a:spcAft>
                <a:spcPts val="0"/>
              </a:spcAft>
              <a:buClr>
                <a:schemeClr val="dk1"/>
              </a:buClr>
              <a:buFont typeface="Arial"/>
              <a:buNone/>
              <a:defRPr sz="2000" b="0" i="0" u="none" strike="noStrike" cap="none">
                <a:solidFill>
                  <a:schemeClr val="dk1"/>
                </a:solidFill>
                <a:latin typeface="Lucida Sans"/>
                <a:ea typeface="Lucida Sans"/>
                <a:cs typeface="Lucida Sans"/>
                <a:sym typeface="Lucida Sans"/>
              </a:defRPr>
            </a:lvl2pPr>
            <a:lvl3pPr marL="914377" marR="0" lvl="2" indent="0" algn="l" rtl="0">
              <a:lnSpc>
                <a:spcPct val="100000"/>
              </a:lnSpc>
              <a:spcBef>
                <a:spcPts val="360"/>
              </a:spcBef>
              <a:spcAft>
                <a:spcPts val="0"/>
              </a:spcAft>
              <a:buClr>
                <a:schemeClr val="dk1"/>
              </a:buClr>
              <a:buFont typeface="Arial"/>
              <a:buNone/>
              <a:defRPr sz="1800" b="0" i="0" u="none" strike="noStrike" cap="none">
                <a:solidFill>
                  <a:schemeClr val="dk1"/>
                </a:solidFill>
                <a:latin typeface="Lucida Sans"/>
                <a:ea typeface="Lucida Sans"/>
                <a:cs typeface="Lucida Sans"/>
                <a:sym typeface="Lucida Sans"/>
              </a:defRPr>
            </a:lvl3pPr>
            <a:lvl4pPr marL="1371566" marR="0" lvl="3"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4pPr>
            <a:lvl5pPr marL="1828754" marR="0" lvl="4" indent="0" algn="l" rtl="0">
              <a:lnSpc>
                <a:spcPct val="100000"/>
              </a:lnSpc>
              <a:spcBef>
                <a:spcPts val="320"/>
              </a:spcBef>
              <a:spcAft>
                <a:spcPts val="0"/>
              </a:spcAft>
              <a:buClr>
                <a:schemeClr val="dk1"/>
              </a:buClr>
              <a:buFont typeface="Arial"/>
              <a:buNone/>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51" name="Shape 151"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152" name="Shape 152">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168"/>
        <p:cNvGrpSpPr/>
        <p:nvPr/>
      </p:nvGrpSpPr>
      <p:grpSpPr>
        <a:xfrm>
          <a:off x="0" y="0"/>
          <a:ext cx="0" cy="0"/>
          <a:chOff x="0" y="0"/>
          <a:chExt cx="0" cy="0"/>
        </a:xfrm>
      </p:grpSpPr>
      <p:pic>
        <p:nvPicPr>
          <p:cNvPr id="169" name="Shape 169" descr="green_texture_compressed_crop.jpg"/>
          <p:cNvPicPr preferRelativeResize="0"/>
          <p:nvPr/>
        </p:nvPicPr>
        <p:blipFill rotWithShape="1">
          <a:blip r:embed="rId2">
            <a:alphaModFix/>
          </a:blip>
          <a:srcRect/>
          <a:stretch/>
        </p:blipFill>
        <p:spPr>
          <a:xfrm>
            <a:off x="0" y="1874135"/>
            <a:ext cx="9144000" cy="3131363"/>
          </a:xfrm>
          <a:prstGeom prst="rect">
            <a:avLst/>
          </a:prstGeom>
          <a:noFill/>
          <a:ln>
            <a:noFill/>
          </a:ln>
        </p:spPr>
      </p:pic>
      <p:pic>
        <p:nvPicPr>
          <p:cNvPr id="170" name="Shape 170" descr="SAP_logo_RGB.pdf"/>
          <p:cNvPicPr preferRelativeResize="0"/>
          <p:nvPr/>
        </p:nvPicPr>
        <p:blipFill rotWithShape="1">
          <a:blip r:embed="rId3">
            <a:alphaModFix/>
          </a:blip>
          <a:srcRect/>
          <a:stretch/>
        </p:blipFill>
        <p:spPr>
          <a:xfrm>
            <a:off x="219320" y="225995"/>
            <a:ext cx="1640437" cy="808048"/>
          </a:xfrm>
          <a:prstGeom prst="rect">
            <a:avLst/>
          </a:prstGeom>
          <a:noFill/>
          <a:ln>
            <a:noFill/>
          </a:ln>
        </p:spPr>
      </p:pic>
      <p:sp>
        <p:nvSpPr>
          <p:cNvPr id="171" name="Shape 171"/>
          <p:cNvSpPr txBox="1">
            <a:spLocks noGrp="1"/>
          </p:cNvSpPr>
          <p:nvPr>
            <p:ph type="ctrTitle"/>
          </p:nvPr>
        </p:nvSpPr>
        <p:spPr>
          <a:xfrm>
            <a:off x="219317" y="2362437"/>
            <a:ext cx="8785851" cy="1470023"/>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FFFFFF"/>
              </a:buClr>
              <a:buFont typeface="Lucida Sans"/>
              <a:buNone/>
              <a:defRPr sz="3200" b="0" i="0" u="none" strike="noStrike" cap="none">
                <a:solidFill>
                  <a:srgbClr val="FFFFFF"/>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172" name="Shape 172"/>
          <p:cNvSpPr txBox="1">
            <a:spLocks noGrp="1"/>
          </p:cNvSpPr>
          <p:nvPr>
            <p:ph type="subTitle" idx="1"/>
          </p:nvPr>
        </p:nvSpPr>
        <p:spPr>
          <a:xfrm>
            <a:off x="219316" y="3835562"/>
            <a:ext cx="8785851" cy="792404"/>
          </a:xfrm>
          <a:prstGeom prst="rect">
            <a:avLst/>
          </a:prstGeom>
          <a:noFill/>
          <a:ln>
            <a:noFill/>
          </a:ln>
        </p:spPr>
        <p:txBody>
          <a:bodyPr lIns="91425" tIns="91425" rIns="91425" bIns="91425" anchor="t" anchorCtr="0"/>
          <a:lstStyle>
            <a:lvl1pPr marL="0" marR="0" lvl="0" indent="0" algn="l" rtl="0">
              <a:lnSpc>
                <a:spcPct val="100000"/>
              </a:lnSpc>
              <a:spcBef>
                <a:spcPts val="480"/>
              </a:spcBef>
              <a:spcAft>
                <a:spcPts val="0"/>
              </a:spcAft>
              <a:buClr>
                <a:srgbClr val="24593B"/>
              </a:buClr>
              <a:buFont typeface="Arial"/>
              <a:buNone/>
              <a:defRPr sz="2400" b="0" i="0" u="none" strike="noStrike" cap="none">
                <a:solidFill>
                  <a:srgbClr val="24593B"/>
                </a:solidFill>
                <a:latin typeface="Lucida Sans"/>
                <a:ea typeface="Lucida Sans"/>
                <a:cs typeface="Lucida Sans"/>
                <a:sym typeface="Lucida Sans"/>
              </a:defRPr>
            </a:lvl1pPr>
            <a:lvl2pPr marL="457189" marR="0" lvl="1"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Lucida Sans"/>
                <a:ea typeface="Lucida Sans"/>
                <a:cs typeface="Lucida Sans"/>
                <a:sym typeface="Lucida Sans"/>
              </a:defRPr>
            </a:lvl2pPr>
            <a:lvl3pPr marL="914377" marR="0" lvl="2" indent="0" algn="ctr" rtl="0">
              <a:lnSpc>
                <a:spcPct val="100000"/>
              </a:lnSpc>
              <a:spcBef>
                <a:spcPts val="360"/>
              </a:spcBef>
              <a:spcAft>
                <a:spcPts val="0"/>
              </a:spcAft>
              <a:buClr>
                <a:srgbClr val="888888"/>
              </a:buClr>
              <a:buFont typeface="Arial"/>
              <a:buNone/>
              <a:defRPr sz="1800" b="0" i="0" u="none" strike="noStrike" cap="none">
                <a:solidFill>
                  <a:srgbClr val="888888"/>
                </a:solidFill>
                <a:latin typeface="Lucida Sans"/>
                <a:ea typeface="Lucida Sans"/>
                <a:cs typeface="Lucida Sans"/>
                <a:sym typeface="Lucida Sans"/>
              </a:defRPr>
            </a:lvl3pPr>
            <a:lvl4pPr marL="1371566" marR="0" lvl="3"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Lucida Sans"/>
                <a:ea typeface="Lucida Sans"/>
                <a:cs typeface="Lucida Sans"/>
                <a:sym typeface="Lucida Sans"/>
              </a:defRPr>
            </a:lvl4pPr>
            <a:lvl5pPr marL="1828754" marR="0" lvl="4" indent="0" algn="ctr" rtl="0">
              <a:lnSpc>
                <a:spcPct val="100000"/>
              </a:lnSpc>
              <a:spcBef>
                <a:spcPts val="320"/>
              </a:spcBef>
              <a:spcAft>
                <a:spcPts val="0"/>
              </a:spcAft>
              <a:buClr>
                <a:srgbClr val="888888"/>
              </a:buClr>
              <a:buFont typeface="Arial"/>
              <a:buNone/>
              <a:defRPr sz="1600" b="0" i="0" u="none" strike="noStrike" cap="none">
                <a:solidFill>
                  <a:srgbClr val="888888"/>
                </a:solidFill>
                <a:latin typeface="Lucida Sans"/>
                <a:ea typeface="Lucida Sans"/>
                <a:cs typeface="Lucida Sans"/>
                <a:sym typeface="Lucida Sans"/>
              </a:defRPr>
            </a:lvl5pPr>
            <a:lvl6pPr marL="2285943"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131"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32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509"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pic>
        <p:nvPicPr>
          <p:cNvPr id="173" name="Shape 173" descr="ATC_org_green_CMYK.pdf">
            <a:hlinkClick r:id="rId4"/>
          </p:cNvPr>
          <p:cNvPicPr preferRelativeResize="0"/>
          <p:nvPr/>
        </p:nvPicPr>
        <p:blipFill rotWithShape="1">
          <a:blip r:embed="rId5">
            <a:alphaModFix/>
          </a:blip>
          <a:srcRect/>
          <a:stretch/>
        </p:blipFill>
        <p:spPr>
          <a:xfrm>
            <a:off x="172081" y="6518037"/>
            <a:ext cx="1862715" cy="150564"/>
          </a:xfrm>
          <a:prstGeom prst="rect">
            <a:avLst/>
          </a:prstGeom>
          <a:noFill/>
          <a:ln>
            <a:noFill/>
          </a:ln>
        </p:spPr>
      </p:pic>
      <p:sp>
        <p:nvSpPr>
          <p:cNvPr id="174" name="Shape 174"/>
          <p:cNvSpPr/>
          <p:nvPr/>
        </p:nvSpPr>
        <p:spPr>
          <a:xfrm>
            <a:off x="0" y="1737615"/>
            <a:ext cx="9144000" cy="111124"/>
          </a:xfrm>
          <a:prstGeom prst="rect">
            <a:avLst/>
          </a:prstGeom>
          <a:solidFill>
            <a:srgbClr val="FFFFFF"/>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175" name="Shape 175"/>
          <p:cNvSpPr>
            <a:spLocks noGrp="1"/>
          </p:cNvSpPr>
          <p:nvPr>
            <p:ph type="pic" idx="2"/>
          </p:nvPr>
        </p:nvSpPr>
        <p:spPr>
          <a:xfrm>
            <a:off x="7117559" y="225429"/>
            <a:ext cx="1650999" cy="808036"/>
          </a:xfrm>
          <a:prstGeom prst="rect">
            <a:avLst/>
          </a:prstGeom>
          <a:noFill/>
          <a:ln>
            <a:noFill/>
          </a:ln>
        </p:spPr>
        <p:txBody>
          <a:bodyPr lIns="91425" tIns="91425" rIns="91425" bIns="91425" anchor="t" anchorCtr="0"/>
          <a:lstStyle>
            <a:lvl1pPr marL="342891" marR="0" lvl="0" indent="-165096" algn="l" rtl="0">
              <a:lnSpc>
                <a:spcPct val="100000"/>
              </a:lnSpc>
              <a:spcBef>
                <a:spcPts val="280"/>
              </a:spcBef>
              <a:spcAft>
                <a:spcPts val="0"/>
              </a:spcAft>
              <a:buClr>
                <a:schemeClr val="dk1"/>
              </a:buClr>
              <a:buSzPct val="100000"/>
              <a:buFont typeface="Arial"/>
              <a:buChar char="•"/>
              <a:defRPr sz="1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hart Page">
    <p:spTree>
      <p:nvGrpSpPr>
        <p:cNvPr id="1" name="Shape 205"/>
        <p:cNvGrpSpPr/>
        <p:nvPr/>
      </p:nvGrpSpPr>
      <p:grpSpPr>
        <a:xfrm>
          <a:off x="0" y="0"/>
          <a:ext cx="0" cy="0"/>
          <a:chOff x="0" y="0"/>
          <a:chExt cx="0" cy="0"/>
        </a:xfrm>
      </p:grpSpPr>
      <p:sp>
        <p:nvSpPr>
          <p:cNvPr id="206" name="Shape 206"/>
          <p:cNvSpPr>
            <a:spLocks noGrp="1"/>
          </p:cNvSpPr>
          <p:nvPr>
            <p:ph type="chart" idx="2"/>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08" name="Shape 208"/>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09" name="Shape 209"/>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10" name="Shape 210"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11" name="Shape 211">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212"/>
        <p:cNvGrpSpPr/>
        <p:nvPr/>
      </p:nvGrpSpPr>
      <p:grpSpPr>
        <a:xfrm>
          <a:off x="0" y="0"/>
          <a:ext cx="0" cy="0"/>
          <a:chOff x="0" y="0"/>
          <a:chExt cx="0" cy="0"/>
        </a:xfrm>
      </p:grpSpPr>
      <p:sp>
        <p:nvSpPr>
          <p:cNvPr id="213" name="Shape 213"/>
          <p:cNvSpPr>
            <a:spLocks noGrp="1"/>
          </p:cNvSpPr>
          <p:nvPr>
            <p:ph type="pic" idx="2"/>
          </p:nvPr>
        </p:nvSpPr>
        <p:spPr>
          <a:xfrm>
            <a:off x="457200" y="1600200"/>
            <a:ext cx="8229600" cy="4525963"/>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4" name="Shape 214"/>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215" name="Shape 215"/>
          <p:cNvSpPr/>
          <p:nvPr/>
        </p:nvSpPr>
        <p:spPr>
          <a:xfrm>
            <a:off x="0" y="6330476"/>
            <a:ext cx="9153069" cy="540225"/>
          </a:xfrm>
          <a:prstGeom prst="rect">
            <a:avLst/>
          </a:prstGeom>
          <a:solidFill>
            <a:srgbClr val="23593E"/>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216" name="Shape 216"/>
          <p:cNvSpPr txBox="1"/>
          <p:nvPr/>
        </p:nvSpPr>
        <p:spPr>
          <a:xfrm>
            <a:off x="7571686" y="6483772"/>
            <a:ext cx="1458265" cy="246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FFFFFF"/>
              </a:buClr>
              <a:buSzPct val="25000"/>
              <a:buFont typeface="Lucida Sans"/>
              <a:buNone/>
            </a:pPr>
            <a:r>
              <a:rPr lang="en" sz="1000" b="0" i="0" u="none" strike="noStrike" cap="none">
                <a:solidFill>
                  <a:srgbClr val="FFFFFF"/>
                </a:solidFill>
                <a:latin typeface="Lucida Sans"/>
                <a:ea typeface="Lucida Sans"/>
                <a:cs typeface="Lucida Sans"/>
                <a:sym typeface="Lucida Sans"/>
              </a:rPr>
              <a:t>PAGE </a:t>
            </a:r>
            <a:fld id="{00000000-1234-1234-1234-123412341234}" type="slidenum">
              <a:rPr lang="en" sz="1000" b="0" i="0" u="none" strike="noStrike" cap="none">
                <a:solidFill>
                  <a:srgbClr val="FFFFFF"/>
                </a:solidFill>
                <a:latin typeface="Lucida Sans"/>
                <a:ea typeface="Lucida Sans"/>
                <a:cs typeface="Lucida Sans"/>
                <a:sym typeface="Lucida Sans"/>
              </a:rPr>
              <a:pPr marL="0" marR="0" lvl="0" indent="0" algn="r" rtl="0">
                <a:lnSpc>
                  <a:spcPct val="100000"/>
                </a:lnSpc>
                <a:spcBef>
                  <a:spcPts val="0"/>
                </a:spcBef>
                <a:spcAft>
                  <a:spcPts val="0"/>
                </a:spcAft>
                <a:buClr>
                  <a:srgbClr val="FFFFFF"/>
                </a:buClr>
                <a:buSzPct val="25000"/>
                <a:buFont typeface="Lucida Sans"/>
                <a:buNone/>
              </a:pPr>
              <a:t>‹#›</a:t>
            </a:fld>
            <a:r>
              <a:rPr lang="en" sz="1000" b="0" i="0" u="none" strike="noStrike" cap="none">
                <a:solidFill>
                  <a:srgbClr val="FFFFFF"/>
                </a:solidFill>
                <a:latin typeface="Lucida Sans"/>
                <a:ea typeface="Lucida Sans"/>
                <a:cs typeface="Lucida Sans"/>
                <a:sym typeface="Lucida Sans"/>
              </a:rPr>
              <a:t> </a:t>
            </a:r>
          </a:p>
        </p:txBody>
      </p:sp>
      <p:pic>
        <p:nvPicPr>
          <p:cNvPr id="217" name="Shape 217" descr="footer_saporg_white_horiz.pdf"/>
          <p:cNvPicPr preferRelativeResize="0"/>
          <p:nvPr/>
        </p:nvPicPr>
        <p:blipFill rotWithShape="1">
          <a:blip r:embed="rId2">
            <a:alphaModFix/>
          </a:blip>
          <a:srcRect/>
          <a:stretch/>
        </p:blipFill>
        <p:spPr>
          <a:xfrm>
            <a:off x="75409" y="6436279"/>
            <a:ext cx="5476304" cy="338159"/>
          </a:xfrm>
          <a:prstGeom prst="rect">
            <a:avLst/>
          </a:prstGeom>
          <a:noFill/>
          <a:ln>
            <a:noFill/>
          </a:ln>
        </p:spPr>
      </p:pic>
      <p:sp>
        <p:nvSpPr>
          <p:cNvPr id="218" name="Shape 218">
            <a:hlinkClick r:id="rId3"/>
          </p:cNvPr>
          <p:cNvSpPr/>
          <p:nvPr/>
        </p:nvSpPr>
        <p:spPr>
          <a:xfrm>
            <a:off x="3542587" y="6519775"/>
            <a:ext cx="1906868" cy="175584"/>
          </a:xfrm>
          <a:prstGeom prst="rect">
            <a:avLst/>
          </a:prstGeom>
          <a:noFill/>
          <a:ln>
            <a:noFill/>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219"/>
        <p:cNvGrpSpPr/>
        <p:nvPr/>
      </p:nvGrpSpPr>
      <p:grpSpPr>
        <a:xfrm>
          <a:off x="0" y="0"/>
          <a:ext cx="0" cy="0"/>
          <a:chOff x="0" y="0"/>
          <a:chExt cx="0" cy="0"/>
        </a:xfrm>
      </p:grpSpPr>
      <p:sp>
        <p:nvSpPr>
          <p:cNvPr id="220" name="Shape 220"/>
          <p:cNvSpPr>
            <a:spLocks noGrp="1"/>
          </p:cNvSpPr>
          <p:nvPr>
            <p:ph type="pic" idx="2"/>
          </p:nvPr>
        </p:nvSpPr>
        <p:spPr>
          <a:xfrm>
            <a:off x="0" y="0"/>
            <a:ext cx="9144000" cy="6858000"/>
          </a:xfrm>
          <a:prstGeom prst="rect">
            <a:avLst/>
          </a:prstGeom>
          <a:noFill/>
          <a:ln>
            <a:noFill/>
          </a:ln>
        </p:spPr>
        <p:txBody>
          <a:bodyPr lIns="91425" tIns="91425" rIns="91425" bIns="91425" anchor="t" anchorCtr="0"/>
          <a:lstStyle>
            <a:lvl1pPr marL="342891" marR="0" lvl="0" indent="-38099"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32"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2971"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160" marR="0" lvl="3"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349" marR="0" lvl="4" indent="-25399"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537" marR="0" lvl="5"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726" marR="0" lvl="6"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8914" marR="0" lvl="7"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103" marR="0" lvl="8" indent="25399"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6"/>
            <a:ext cx="8229600" cy="1143000"/>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chemeClr val="dk1"/>
              </a:buClr>
              <a:buFont typeface="Lucida Sans"/>
              <a:buNone/>
              <a:defRPr sz="2800" b="0" i="0" u="none" strike="noStrike" cap="none">
                <a:solidFill>
                  <a:schemeClr val="dk1"/>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2" name="Shape 5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2" r:id="rId2"/>
    <p:sldLayoutId id="2147483664" r:id="rId3"/>
    <p:sldLayoutId id="2147483669" r:id="rId4"/>
    <p:sldLayoutId id="2147483670" r:id="rId5"/>
    <p:sldLayoutId id="2147483673" r:id="rId6"/>
    <p:sldLayoutId id="2147483677" r:id="rId7"/>
    <p:sldLayoutId id="2147483678" r:id="rId8"/>
    <p:sldLayoutId id="2147483679" r:id="rId9"/>
    <p:sldLayoutId id="2147483682" r:id="rId10"/>
    <p:sldLayoutId id="2147483684" r:id="rId11"/>
    <p:sldLayoutId id="2147483717" r:id="rId12"/>
    <p:sldLayoutId id="2147483719" r:id="rId13"/>
    <p:sldLayoutId id="2147483720" r:id="rId14"/>
    <p:sldLayoutId id="214748372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gif"/></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commons.wikimedia.org/wiki/File:Red_X_Freehand.svg" TargetMode="External"/><Relationship Id="rId3" Type="http://schemas.openxmlformats.org/officeDocument/2006/relationships/image" Target="../media/image33.png&amp;ehk=ZzSKGOfceidknuXnGiVDtA&amp;r=0&amp;pid=OfficeInsert"/><Relationship Id="rId7" Type="http://schemas.openxmlformats.org/officeDocument/2006/relationships/image" Target="../media/image35.png&amp;ehk=4eyf6Ntp6jf7jbnRDSrb0A&amp;r=0&amp;pid=OfficeInsert"/><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hyperlink" Target="http://commons.wikimedia.org/wiki/File:Yellow_question_mark.svg" TargetMode="External"/><Relationship Id="rId5" Type="http://schemas.openxmlformats.org/officeDocument/2006/relationships/image" Target="../media/image34.png&amp;ehk=YlmZpMcjSWgahsGb58Ly5A&amp;r=0&amp;pid=OfficeInsert"/><Relationship Id="rId4" Type="http://schemas.openxmlformats.org/officeDocument/2006/relationships/hyperlink" Target="http://commons.wikimedia.org/wiki/File:Checkmark_green.sv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487333" y="0"/>
            <a:ext cx="4656667" cy="3057849"/>
          </a:xfrm>
          <a:prstGeom prst="rect">
            <a:avLst/>
          </a:prstGeom>
        </p:spPr>
      </p:pic>
      <p:sp>
        <p:nvSpPr>
          <p:cNvPr id="2" name="TextBox 1"/>
          <p:cNvSpPr txBox="1"/>
          <p:nvPr/>
        </p:nvSpPr>
        <p:spPr>
          <a:xfrm>
            <a:off x="-2518771" y="5036554"/>
            <a:ext cx="184666" cy="369332"/>
          </a:xfrm>
          <a:prstGeom prst="rect">
            <a:avLst/>
          </a:prstGeom>
          <a:noFill/>
        </p:spPr>
        <p:txBody>
          <a:bodyPr wrap="none" rtlCol="0">
            <a:spAutoFit/>
          </a:bodyPr>
          <a:lstStyle/>
          <a:p>
            <a:endParaRPr lang="en-US" dirty="0"/>
          </a:p>
        </p:txBody>
      </p:sp>
      <p:sp>
        <p:nvSpPr>
          <p:cNvPr id="14" name="Title 13"/>
          <p:cNvSpPr>
            <a:spLocks noGrp="1"/>
          </p:cNvSpPr>
          <p:nvPr>
            <p:ph type="ctrTitle"/>
          </p:nvPr>
        </p:nvSpPr>
        <p:spPr/>
        <p:txBody>
          <a:bodyPr/>
          <a:lstStyle/>
          <a:p>
            <a:r>
              <a:rPr lang="en" dirty="0">
                <a:solidFill>
                  <a:schemeClr val="accent1"/>
                </a:solidFill>
              </a:rPr>
              <a:t>Foundational Skills Mini-Course</a:t>
            </a:r>
            <a:endParaRPr lang="en-US" dirty="0"/>
          </a:p>
        </p:txBody>
      </p:sp>
      <p:sp>
        <p:nvSpPr>
          <p:cNvPr id="15" name="Subtitle 14"/>
          <p:cNvSpPr>
            <a:spLocks noGrp="1"/>
          </p:cNvSpPr>
          <p:nvPr>
            <p:ph type="subTitle" idx="1"/>
          </p:nvPr>
        </p:nvSpPr>
        <p:spPr/>
        <p:txBody>
          <a:bodyPr/>
          <a:lstStyle/>
          <a:p>
            <a:r>
              <a:rPr lang="en-US" dirty="0"/>
              <a:t>Module 7: Assessment</a:t>
            </a:r>
          </a:p>
        </p:txBody>
      </p:sp>
      <p:sp>
        <p:nvSpPr>
          <p:cNvPr id="7" name="Oval Callout 6"/>
          <p:cNvSpPr/>
          <p:nvPr/>
        </p:nvSpPr>
        <p:spPr>
          <a:xfrm>
            <a:off x="2957475" y="490752"/>
            <a:ext cx="1529858" cy="138093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a:latin typeface="Lucida Sans" panose="020B0602030504020204" pitchFamily="34" charset="0"/>
              </a:rPr>
              <a:t>Teach and support</a:t>
            </a:r>
          </a:p>
        </p:txBody>
      </p:sp>
      <p:sp>
        <p:nvSpPr>
          <p:cNvPr id="8" name="Left-Up Arrow 7"/>
          <p:cNvSpPr/>
          <p:nvPr/>
        </p:nvSpPr>
        <p:spPr>
          <a:xfrm rot="12120464">
            <a:off x="6805968" y="147346"/>
            <a:ext cx="1072544" cy="804443"/>
          </a:xfrm>
          <a:prstGeom prst="leftUp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20000"/>
                  <a:lumOff val="80000"/>
                </a:schemeClr>
              </a:solidFill>
            </a:endParaRPr>
          </a:p>
        </p:txBody>
      </p:sp>
      <p:sp>
        <p:nvSpPr>
          <p:cNvPr id="9" name="TextBox 8"/>
          <p:cNvSpPr txBox="1"/>
          <p:nvPr/>
        </p:nvSpPr>
        <p:spPr>
          <a:xfrm>
            <a:off x="6479715" y="836908"/>
            <a:ext cx="649505" cy="584775"/>
          </a:xfrm>
          <a:prstGeom prst="rect">
            <a:avLst/>
          </a:prstGeom>
          <a:solidFill>
            <a:schemeClr val="bg1"/>
          </a:solidFill>
          <a:ln>
            <a:solidFill>
              <a:schemeClr val="tx2"/>
            </a:solidFill>
          </a:ln>
        </p:spPr>
        <p:txBody>
          <a:bodyPr wrap="square" rtlCol="0">
            <a:spAutoFit/>
          </a:bodyPr>
          <a:lstStyle/>
          <a:p>
            <a:pPr algn="ctr"/>
            <a:r>
              <a:rPr lang="en-US" sz="3200" dirty="0">
                <a:solidFill>
                  <a:schemeClr val="tx1"/>
                </a:solidFill>
              </a:rPr>
              <a:t>T</a:t>
            </a:r>
            <a:endParaRPr lang="en-US" dirty="0">
              <a:solidFill>
                <a:schemeClr val="tx1"/>
              </a:solidFill>
            </a:endParaRPr>
          </a:p>
        </p:txBody>
      </p:sp>
      <p:sp>
        <p:nvSpPr>
          <p:cNvPr id="10" name="TextBox 9"/>
          <p:cNvSpPr txBox="1"/>
          <p:nvPr/>
        </p:nvSpPr>
        <p:spPr>
          <a:xfrm>
            <a:off x="7671661" y="865774"/>
            <a:ext cx="533104" cy="584775"/>
          </a:xfrm>
          <a:prstGeom prst="rect">
            <a:avLst/>
          </a:prstGeom>
          <a:solidFill>
            <a:schemeClr val="bg1"/>
          </a:solidFill>
          <a:ln>
            <a:solidFill>
              <a:schemeClr val="tx2"/>
            </a:solidFill>
          </a:ln>
        </p:spPr>
        <p:txBody>
          <a:bodyPr wrap="square" rtlCol="0">
            <a:spAutoFit/>
          </a:bodyPr>
          <a:lstStyle/>
          <a:p>
            <a:pPr algn="ctr"/>
            <a:r>
              <a:rPr lang="en-US" sz="3200" dirty="0">
                <a:solidFill>
                  <a:schemeClr val="tx1"/>
                </a:solidFill>
              </a:rPr>
              <a:t>A</a:t>
            </a:r>
            <a:endParaRPr lang="en-US" dirty="0">
              <a:solidFill>
                <a:schemeClr val="tx1"/>
              </a:solidFill>
            </a:endParaRPr>
          </a:p>
        </p:txBody>
      </p:sp>
    </p:spTree>
    <p:extLst>
      <p:ext uri="{BB962C8B-B14F-4D97-AF65-F5344CB8AC3E}">
        <p14:creationId xmlns:p14="http://schemas.microsoft.com/office/powerpoint/2010/main" val="17272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6" presetClass="exit" presetSubtype="0" fill="hold" grpId="0" nodeType="clickEffect">
                                  <p:stCondLst>
                                    <p:cond delay="0"/>
                                  </p:stCondLst>
                                  <p:childTnLst>
                                    <p:animEffect transition="out" filter="wipe(down)">
                                      <p:cBhvr>
                                        <p:cTn id="21" dur="180" accel="50000">
                                          <p:stCondLst>
                                            <p:cond delay="1820"/>
                                          </p:stCondLst>
                                        </p:cTn>
                                        <p:tgtEl>
                                          <p:spTgt spid="10"/>
                                        </p:tgtEl>
                                      </p:cBhvr>
                                    </p:animEffect>
                                    <p:anim calcmode="lin" valueType="num">
                                      <p:cBhvr>
                                        <p:cTn id="22" dur="1822" tmFilter="0,0; 0.14,0.31; 0.43,0.73; 0.71,0.91; 1.0,1.0">
                                          <p:stCondLst>
                                            <p:cond delay="0"/>
                                          </p:stCondLst>
                                        </p:cTn>
                                        <p:tgtEl>
                                          <p:spTgt spid="10"/>
                                        </p:tgtEl>
                                        <p:attrNameLst>
                                          <p:attrName>ppt_x</p:attrName>
                                        </p:attrNameLst>
                                      </p:cBhvr>
                                      <p:tavLst>
                                        <p:tav tm="0">
                                          <p:val>
                                            <p:strVal val="ppt_x"/>
                                          </p:val>
                                        </p:tav>
                                        <p:tav tm="100000">
                                          <p:val>
                                            <p:strVal val="#ppt_x+0.25"/>
                                          </p:val>
                                        </p:tav>
                                      </p:tavLst>
                                    </p:anim>
                                    <p:anim calcmode="lin" valueType="num">
                                      <p:cBhvr>
                                        <p:cTn id="23" dur="178">
                                          <p:stCondLst>
                                            <p:cond delay="1822"/>
                                          </p:stCondLst>
                                        </p:cTn>
                                        <p:tgtEl>
                                          <p:spTgt spid="10"/>
                                        </p:tgtEl>
                                        <p:attrNameLst>
                                          <p:attrName>ppt_x</p:attrName>
                                        </p:attrNameLst>
                                      </p:cBhvr>
                                      <p:tavLst>
                                        <p:tav tm="0">
                                          <p:val>
                                            <p:strVal val="ppt_x"/>
                                          </p:val>
                                        </p:tav>
                                        <p:tav tm="100000">
                                          <p:val>
                                            <p:strVal val="ppt_x"/>
                                          </p:val>
                                        </p:tav>
                                      </p:tavLst>
                                    </p:anim>
                                    <p:anim calcmode="lin" valueType="num">
                                      <p:cBhvr>
                                        <p:cTn id="24" dur="664" tmFilter="0.0,0.0;0.25,0.07;0.50,0.2;0.75,0.467;1.0,1.0">
                                          <p:stCondLst>
                                            <p:cond delay="0"/>
                                          </p:stCondLst>
                                        </p:cTn>
                                        <p:tgtEl>
                                          <p:spTgt spid="1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 dur="664" tmFilter="0, 0; 0.125,0.2665; 0.25,0.4; 0.375,0.465; 0.5,0.5;  0.625,0.535; 0.75,0.6; 0.875,0.7335; 1,1">
                                          <p:stCondLst>
                                            <p:cond delay="664"/>
                                          </p:stCondLst>
                                        </p:cTn>
                                        <p:tgtEl>
                                          <p:spTgt spid="1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6" dur="332" tmFilter="0, 0; 0.125,0.2665; 0.25,0.4; 0.375,0.465; 0.5,0.5;  0.625,0.535; 0.75,0.6; 0.875,0.7335; 1,1">
                                          <p:stCondLst>
                                            <p:cond delay="1324"/>
                                          </p:stCondLst>
                                        </p:cTn>
                                        <p:tgtEl>
                                          <p:spTgt spid="1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7" dur="164" tmFilter="0, 0; 0.125,0.2665; 0.25,0.4; 0.375,0.465; 0.5,0.5;  0.625,0.535; 0.75,0.6; 0.875,0.7335; 1,1">
                                          <p:stCondLst>
                                            <p:cond delay="1656"/>
                                          </p:stCondLst>
                                        </p:cTn>
                                        <p:tgtEl>
                                          <p:spTgt spid="1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8" dur="180" accel="50000">
                                          <p:stCondLst>
                                            <p:cond delay="1820"/>
                                          </p:stCondLst>
                                        </p:cTn>
                                        <p:tgtEl>
                                          <p:spTgt spid="10"/>
                                        </p:tgtEl>
                                        <p:attrNameLst>
                                          <p:attrName>ppt_y</p:attrName>
                                        </p:attrNameLst>
                                      </p:cBhvr>
                                      <p:tavLst>
                                        <p:tav tm="0">
                                          <p:val>
                                            <p:strVal val="ppt_y"/>
                                          </p:val>
                                        </p:tav>
                                        <p:tav tm="100000">
                                          <p:val>
                                            <p:strVal val="ppt_y+ppt_h"/>
                                          </p:val>
                                        </p:tav>
                                      </p:tavLst>
                                    </p:anim>
                                    <p:animScale>
                                      <p:cBhvr>
                                        <p:cTn id="29" dur="26">
                                          <p:stCondLst>
                                            <p:cond delay="620"/>
                                          </p:stCondLst>
                                        </p:cTn>
                                        <p:tgtEl>
                                          <p:spTgt spid="10"/>
                                        </p:tgtEl>
                                      </p:cBhvr>
                                      <p:to x="100000" y="60000"/>
                                    </p:animScale>
                                    <p:animScale>
                                      <p:cBhvr>
                                        <p:cTn id="30" dur="166" decel="50000">
                                          <p:stCondLst>
                                            <p:cond delay="64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set>
                                      <p:cBhvr>
                                        <p:cTn id="3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Shape 1322"/>
          <p:cNvSpPr txBox="1">
            <a:spLocks noGrp="1"/>
          </p:cNvSpPr>
          <p:nvPr>
            <p:ph type="title"/>
          </p:nvPr>
        </p:nvSpPr>
        <p:spPr>
          <a:xfrm>
            <a:off x="565688" y="505288"/>
            <a:ext cx="8229600" cy="857400"/>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Assessment Helps You Fill in Gaps When Students Are Missing Instruction</a:t>
            </a:r>
          </a:p>
        </p:txBody>
      </p:sp>
      <p:sp>
        <p:nvSpPr>
          <p:cNvPr id="1323" name="Shape 1323"/>
          <p:cNvSpPr txBox="1">
            <a:spLocks noGrp="1"/>
          </p:cNvSpPr>
          <p:nvPr>
            <p:ph type="body" idx="1"/>
          </p:nvPr>
        </p:nvSpPr>
        <p:spPr>
          <a:xfrm>
            <a:off x="565688" y="1881040"/>
            <a:ext cx="4597620" cy="3394500"/>
          </a:xfrm>
          <a:prstGeom prst="rect">
            <a:avLst/>
          </a:prstGeom>
          <a:noFill/>
          <a:ln>
            <a:noFill/>
          </a:ln>
        </p:spPr>
        <p:txBody>
          <a:bodyPr lIns="91425" tIns="91425" rIns="91425" bIns="91425" anchor="t" anchorCtr="0">
            <a:noAutofit/>
          </a:bodyPr>
          <a:lstStyle/>
          <a:p>
            <a:pPr marL="495296" indent="-342900">
              <a:spcBef>
                <a:spcPts val="0"/>
              </a:spcBef>
            </a:pPr>
            <a:r>
              <a:rPr lang="en" dirty="0"/>
              <a:t>Structures for frequent assessment help the teacher note the needs of students who are </a:t>
            </a:r>
            <a:r>
              <a:rPr lang="en" dirty="0">
                <a:solidFill>
                  <a:schemeClr val="bg2"/>
                </a:solidFill>
              </a:rPr>
              <a:t>absent, late, or missing for any reason and provide a clear reminder of missed skills.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193" y="2149540"/>
            <a:ext cx="2857500" cy="2857500"/>
          </a:xfrm>
          <a:prstGeom prst="rect">
            <a:avLst/>
          </a:prstGeom>
        </p:spPr>
      </p:pic>
    </p:spTree>
    <p:extLst>
      <p:ext uri="{BB962C8B-B14F-4D97-AF65-F5344CB8AC3E}">
        <p14:creationId xmlns:p14="http://schemas.microsoft.com/office/powerpoint/2010/main" val="3501206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Shape 1314"/>
          <p:cNvSpPr txBox="1">
            <a:spLocks noGrp="1"/>
          </p:cNvSpPr>
          <p:nvPr>
            <p:ph type="title"/>
          </p:nvPr>
        </p:nvSpPr>
        <p:spPr>
          <a:xfrm>
            <a:off x="490451" y="437148"/>
            <a:ext cx="5029199" cy="857400"/>
          </a:xfrm>
          <a:prstGeom prst="rect">
            <a:avLst/>
          </a:prstGeom>
          <a:noFill/>
          <a:ln>
            <a:noFill/>
          </a:ln>
        </p:spPr>
        <p:txBody>
          <a:bodyPr lIns="91425" tIns="91425" rIns="91425" bIns="91425" anchor="ctr" anchorCtr="0">
            <a:noAutofit/>
          </a:bodyPr>
          <a:lstStyle/>
          <a:p>
            <a:pPr>
              <a:buSzPct val="25000"/>
            </a:pPr>
            <a:r>
              <a:rPr lang="en" dirty="0"/>
              <a:t>Absent Students</a:t>
            </a:r>
          </a:p>
        </p:txBody>
      </p:sp>
      <p:sp>
        <p:nvSpPr>
          <p:cNvPr id="1315" name="Shape 1315"/>
          <p:cNvSpPr txBox="1">
            <a:spLocks noGrp="1"/>
          </p:cNvSpPr>
          <p:nvPr>
            <p:ph type="body" idx="1"/>
          </p:nvPr>
        </p:nvSpPr>
        <p:spPr>
          <a:xfrm>
            <a:off x="286719" y="1652134"/>
            <a:ext cx="4041300" cy="4126423"/>
          </a:xfrm>
          <a:prstGeom prst="rect">
            <a:avLst/>
          </a:prstGeom>
          <a:noFill/>
          <a:ln>
            <a:noFill/>
          </a:ln>
        </p:spPr>
        <p:txBody>
          <a:bodyPr lIns="91425" tIns="91425" rIns="91425" bIns="91425" anchor="t" anchorCtr="0">
            <a:noAutofit/>
          </a:bodyPr>
          <a:lstStyle/>
          <a:p>
            <a:pPr marL="152396" indent="0">
              <a:spcBef>
                <a:spcPts val="0"/>
              </a:spcBef>
              <a:buNone/>
            </a:pPr>
            <a:r>
              <a:rPr lang="en-US" sz="1800" dirty="0">
                <a:solidFill>
                  <a:schemeClr val="bg2"/>
                </a:solidFill>
              </a:rPr>
              <a:t>“Student attendance matters for </a:t>
            </a:r>
            <a:r>
              <a:rPr lang="en-US" sz="1800" dirty="0">
                <a:solidFill>
                  <a:srgbClr val="50524F"/>
                </a:solidFill>
              </a:rPr>
              <a:t>academic performance. The association between poor attendance and lower NAEP scores is robust and holds for every state and for each of the 21 urban districts regardless of size, region or composition of the student population.”</a:t>
            </a:r>
          </a:p>
          <a:p>
            <a:pPr marL="152396" indent="0">
              <a:spcBef>
                <a:spcPts val="0"/>
              </a:spcBef>
              <a:buNone/>
            </a:pPr>
            <a:endParaRPr lang="en" sz="1800" i="1" dirty="0">
              <a:solidFill>
                <a:srgbClr val="50524F"/>
              </a:solidFill>
            </a:endParaRPr>
          </a:p>
          <a:p>
            <a:pPr marL="152396" indent="0">
              <a:spcBef>
                <a:spcPts val="0"/>
              </a:spcBef>
              <a:buNone/>
            </a:pPr>
            <a:r>
              <a:rPr lang="en" sz="1800" i="1" dirty="0">
                <a:solidFill>
                  <a:srgbClr val="50524F"/>
                </a:solidFill>
              </a:rPr>
              <a:t>-- Absences Add Up: How School Attendance Influences Student Success</a:t>
            </a:r>
          </a:p>
        </p:txBody>
      </p:sp>
      <p:pic>
        <p:nvPicPr>
          <p:cNvPr id="1316" name="Shape 1316"/>
          <p:cNvPicPr preferRelativeResize="0"/>
          <p:nvPr/>
        </p:nvPicPr>
        <p:blipFill rotWithShape="1">
          <a:blip r:embed="rId3">
            <a:alphaModFix/>
          </a:blip>
          <a:srcRect/>
          <a:stretch/>
        </p:blipFill>
        <p:spPr>
          <a:xfrm>
            <a:off x="4561077" y="1795418"/>
            <a:ext cx="4025567" cy="2353151"/>
          </a:xfrm>
          <a:prstGeom prst="rect">
            <a:avLst/>
          </a:prstGeom>
          <a:noFill/>
          <a:ln>
            <a:noFill/>
          </a:ln>
        </p:spPr>
      </p:pic>
      <p:graphicFrame>
        <p:nvGraphicFramePr>
          <p:cNvPr id="1317" name="Shape 1317"/>
          <p:cNvGraphicFramePr/>
          <p:nvPr>
            <p:extLst>
              <p:ext uri="{D42A27DB-BD31-4B8C-83A1-F6EECF244321}">
                <p14:modId xmlns:p14="http://schemas.microsoft.com/office/powerpoint/2010/main" val="2007753883"/>
              </p:ext>
            </p:extLst>
          </p:nvPr>
        </p:nvGraphicFramePr>
        <p:xfrm>
          <a:off x="4394520" y="4283679"/>
          <a:ext cx="4358682" cy="1640510"/>
        </p:xfrm>
        <a:graphic>
          <a:graphicData uri="http://schemas.openxmlformats.org/drawingml/2006/table">
            <a:tbl>
              <a:tblPr firstRow="1" bandRow="1">
                <a:noFill/>
                <a:tableStyleId>{295C2E68-A0DA-4108-AF7E-2E3958B79FE0}</a:tableStyleId>
              </a:tblPr>
              <a:tblGrid>
                <a:gridCol w="1452894">
                  <a:extLst>
                    <a:ext uri="{9D8B030D-6E8A-4147-A177-3AD203B41FA5}">
                      <a16:colId xmlns:a16="http://schemas.microsoft.com/office/drawing/2014/main" val="20000"/>
                    </a:ext>
                  </a:extLst>
                </a:gridCol>
                <a:gridCol w="1452894">
                  <a:extLst>
                    <a:ext uri="{9D8B030D-6E8A-4147-A177-3AD203B41FA5}">
                      <a16:colId xmlns:a16="http://schemas.microsoft.com/office/drawing/2014/main" val="20001"/>
                    </a:ext>
                  </a:extLst>
                </a:gridCol>
                <a:gridCol w="1452894">
                  <a:extLst>
                    <a:ext uri="{9D8B030D-6E8A-4147-A177-3AD203B41FA5}">
                      <a16:colId xmlns:a16="http://schemas.microsoft.com/office/drawing/2014/main" val="20002"/>
                    </a:ext>
                  </a:extLst>
                </a:gridCol>
              </a:tblGrid>
              <a:tr h="387458">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Name</a:t>
                      </a:r>
                    </a:p>
                  </a:txBody>
                  <a:tcPr marL="91451" marR="91451" marT="34300" marB="34300" anchor="ct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Skill notes</a:t>
                      </a:r>
                    </a:p>
                  </a:txBody>
                  <a:tcPr marL="91451" marR="91451" marT="34300" marB="34300" anchor="ct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latin typeface="Lucida Sans" panose="020B0602030504020204" pitchFamily="34" charset="0"/>
                        </a:rPr>
                        <a:t>Decodable notes</a:t>
                      </a:r>
                    </a:p>
                  </a:txBody>
                  <a:tcPr marL="91451" marR="91451" marT="34300" marB="34300" anchor="ctr"/>
                </a:tc>
                <a:extLst>
                  <a:ext uri="{0D108BD9-81ED-4DB2-BD59-A6C34878D82A}">
                    <a16:rowId xmlns:a16="http://schemas.microsoft.com/office/drawing/2014/main" val="10000"/>
                  </a:ext>
                </a:extLst>
              </a:tr>
              <a:tr h="381730">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Chloe</a:t>
                      </a:r>
                    </a:p>
                  </a:txBody>
                  <a:tcPr marL="91451" marR="91451" marT="34300" marB="34300" anchor="ctr"/>
                </a:tc>
                <a:tc>
                  <a:txBody>
                    <a:bodyPr/>
                    <a:lstStyle/>
                    <a:p>
                      <a:pPr marL="0" marR="0" lvl="0" indent="0" algn="l" rtl="0">
                        <a:lnSpc>
                          <a:spcPct val="100000"/>
                        </a:lnSpc>
                        <a:spcBef>
                          <a:spcPts val="0"/>
                        </a:spcBef>
                        <a:spcAft>
                          <a:spcPts val="0"/>
                        </a:spcAft>
                        <a:buClr>
                          <a:srgbClr val="545454"/>
                        </a:buClr>
                        <a:buSzPct val="25000"/>
                        <a:buFont typeface="Quattrocento Sans"/>
                        <a:buNone/>
                      </a:pPr>
                      <a:r>
                        <a:rPr lang="en" sz="1400" u="none" strike="noStrike" cap="none" dirty="0">
                          <a:solidFill>
                            <a:srgbClr val="545454"/>
                          </a:solidFill>
                          <a:latin typeface="Lucida Sans" panose="020B0602030504020204" pitchFamily="34" charset="0"/>
                          <a:ea typeface="Quattrocento Sans"/>
                          <a:cs typeface="Quattrocento Sans"/>
                          <a:sym typeface="Quattrocento Sans"/>
                        </a:rPr>
                        <a:t>✓</a:t>
                      </a:r>
                    </a:p>
                  </a:txBody>
                  <a:tcPr marL="91451" marR="91451" marT="34300" marB="34300" anchor="ctr"/>
                </a:tc>
                <a:tc>
                  <a:txBody>
                    <a:bodyPr/>
                    <a:lstStyle/>
                    <a:p>
                      <a:pPr marL="0" marR="0" lvl="0" indent="0" algn="l" rtl="0">
                        <a:lnSpc>
                          <a:spcPct val="100000"/>
                        </a:lnSpc>
                        <a:spcBef>
                          <a:spcPts val="0"/>
                        </a:spcBef>
                        <a:spcAft>
                          <a:spcPts val="0"/>
                        </a:spcAft>
                        <a:buClr>
                          <a:srgbClr val="545454"/>
                        </a:buClr>
                        <a:buSzPct val="25000"/>
                        <a:buFont typeface="Quattrocento Sans"/>
                        <a:buNone/>
                      </a:pPr>
                      <a:r>
                        <a:rPr lang="en" sz="1400" u="none" strike="noStrike" cap="none">
                          <a:solidFill>
                            <a:srgbClr val="545454"/>
                          </a:solidFill>
                          <a:latin typeface="Lucida Sans" panose="020B0602030504020204" pitchFamily="34" charset="0"/>
                          <a:ea typeface="Quattrocento Sans"/>
                          <a:cs typeface="Quattrocento Sans"/>
                          <a:sym typeface="Quattrocento Sans"/>
                        </a:rPr>
                        <a:t>✓ very strong</a:t>
                      </a:r>
                    </a:p>
                  </a:txBody>
                  <a:tcPr marL="91451" marR="91451" marT="34300" marB="34300" anchor="ctr"/>
                </a:tc>
                <a:extLst>
                  <a:ext uri="{0D108BD9-81ED-4DB2-BD59-A6C34878D82A}">
                    <a16:rowId xmlns:a16="http://schemas.microsoft.com/office/drawing/2014/main" val="10001"/>
                  </a:ext>
                </a:extLst>
              </a:tr>
              <a:tr h="381730">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Keenan</a:t>
                      </a:r>
                    </a:p>
                  </a:txBody>
                  <a:tcPr marL="91451" marR="91451" marT="34300" marB="34300" anchor="ctr"/>
                </a:tc>
                <a:tc>
                  <a:txBody>
                    <a:bodyPr/>
                    <a:lstStyle/>
                    <a:p>
                      <a:pPr marL="0" marR="0" lvl="0" indent="0" algn="l" rtl="0">
                        <a:lnSpc>
                          <a:spcPct val="100000"/>
                        </a:lnSpc>
                        <a:spcBef>
                          <a:spcPts val="0"/>
                        </a:spcBef>
                        <a:spcAft>
                          <a:spcPts val="0"/>
                        </a:spcAft>
                        <a:buClr>
                          <a:srgbClr val="545454"/>
                        </a:buClr>
                        <a:buSzPct val="25000"/>
                        <a:buFont typeface="Quattrocento Sans"/>
                        <a:buNone/>
                      </a:pPr>
                      <a:r>
                        <a:rPr lang="en" sz="1400" u="none" strike="noStrike" cap="none" dirty="0">
                          <a:solidFill>
                            <a:srgbClr val="545454"/>
                          </a:solidFill>
                          <a:latin typeface="Lucida Sans" panose="020B0602030504020204" pitchFamily="34" charset="0"/>
                          <a:ea typeface="Quattrocento Sans"/>
                          <a:cs typeface="Quattrocento Sans"/>
                          <a:sym typeface="Quattrocento Sans"/>
                        </a:rPr>
                        <a:t>✓</a:t>
                      </a:r>
                    </a:p>
                  </a:txBody>
                  <a:tcPr marL="91451" marR="91451" marT="34300" marB="34300" anchor="ctr"/>
                </a:tc>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Word by word</a:t>
                      </a:r>
                    </a:p>
                  </a:txBody>
                  <a:tcPr marL="91451" marR="91451" marT="34300" marB="34300" anchor="ctr"/>
                </a:tc>
                <a:extLst>
                  <a:ext uri="{0D108BD9-81ED-4DB2-BD59-A6C34878D82A}">
                    <a16:rowId xmlns:a16="http://schemas.microsoft.com/office/drawing/2014/main" val="10002"/>
                  </a:ext>
                </a:extLst>
              </a:tr>
              <a:tr h="381730">
                <a:tc>
                  <a:txBody>
                    <a:bodyPr/>
                    <a:lstStyle/>
                    <a:p>
                      <a:pPr marL="0" marR="0" lvl="0" indent="0" algn="l" rtl="0">
                        <a:lnSpc>
                          <a:spcPct val="100000"/>
                        </a:lnSpc>
                        <a:spcBef>
                          <a:spcPts val="0"/>
                        </a:spcBef>
                        <a:spcAft>
                          <a:spcPts val="0"/>
                        </a:spcAft>
                        <a:buClr>
                          <a:srgbClr val="000000"/>
                        </a:buClr>
                        <a:buSzPct val="25000"/>
                        <a:buFont typeface="Arial"/>
                        <a:buNone/>
                      </a:pPr>
                      <a:r>
                        <a:rPr lang="en" sz="1400" u="none" strike="noStrike" cap="none">
                          <a:latin typeface="Lucida Sans" panose="020B0602030504020204" pitchFamily="34" charset="0"/>
                        </a:rPr>
                        <a:t>Maria</a:t>
                      </a:r>
                    </a:p>
                  </a:txBody>
                  <a:tcPr marL="91451" marR="91451" marT="34300" marB="34300" anchor="ctr"/>
                </a:tc>
                <a:tc>
                  <a:txBody>
                    <a:bodyPr/>
                    <a:lstStyle/>
                    <a:p>
                      <a:pPr marL="0" marR="0" lvl="0" indent="0" algn="l" rtl="0">
                        <a:lnSpc>
                          <a:spcPct val="100000"/>
                        </a:lnSpc>
                        <a:spcBef>
                          <a:spcPts val="0"/>
                        </a:spcBef>
                        <a:spcAft>
                          <a:spcPts val="0"/>
                        </a:spcAft>
                        <a:buClr>
                          <a:srgbClr val="FF0000"/>
                        </a:buClr>
                        <a:buSzPct val="25000"/>
                        <a:buFont typeface="Arial"/>
                        <a:buNone/>
                      </a:pPr>
                      <a:r>
                        <a:rPr lang="en" sz="1400" u="none" strike="noStrike" cap="none">
                          <a:solidFill>
                            <a:srgbClr val="FF0000"/>
                          </a:solidFill>
                          <a:latin typeface="Lucida Sans" panose="020B0602030504020204" pitchFamily="34" charset="0"/>
                        </a:rPr>
                        <a:t>Absent</a:t>
                      </a:r>
                    </a:p>
                  </a:txBody>
                  <a:tcPr marL="91451" marR="91451" marT="34300" marB="34300" anchor="ctr"/>
                </a:tc>
                <a:tc>
                  <a:txBody>
                    <a:bodyPr/>
                    <a:lstStyle/>
                    <a:p>
                      <a:pPr marL="0" marR="0" lvl="0" indent="0" algn="l" rtl="0">
                        <a:lnSpc>
                          <a:spcPct val="100000"/>
                        </a:lnSpc>
                        <a:spcBef>
                          <a:spcPts val="0"/>
                        </a:spcBef>
                        <a:spcAft>
                          <a:spcPts val="0"/>
                        </a:spcAft>
                        <a:buClr>
                          <a:srgbClr val="FF0000"/>
                        </a:buClr>
                        <a:buSzPct val="25000"/>
                        <a:buFont typeface="Arial"/>
                        <a:buNone/>
                      </a:pPr>
                      <a:r>
                        <a:rPr lang="en" sz="1400" u="none" strike="noStrike" cap="none" dirty="0">
                          <a:solidFill>
                            <a:srgbClr val="FF0000"/>
                          </a:solidFill>
                          <a:latin typeface="Lucida Sans" panose="020B0602030504020204" pitchFamily="34" charset="0"/>
                        </a:rPr>
                        <a:t>Absent</a:t>
                      </a:r>
                    </a:p>
                  </a:txBody>
                  <a:tcPr marL="91451" marR="91451" marT="34300" marB="3430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11560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Shape 1328"/>
          <p:cNvSpPr txBox="1">
            <a:spLocks noGrp="1"/>
          </p:cNvSpPr>
          <p:nvPr>
            <p:ph type="title"/>
          </p:nvPr>
        </p:nvSpPr>
        <p:spPr>
          <a:xfrm>
            <a:off x="562945" y="402573"/>
            <a:ext cx="8229600" cy="857400"/>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Assessments Connect to Sequence</a:t>
            </a:r>
          </a:p>
        </p:txBody>
      </p:sp>
      <p:graphicFrame>
        <p:nvGraphicFramePr>
          <p:cNvPr id="2" name="Diagram 1"/>
          <p:cNvGraphicFramePr/>
          <p:nvPr>
            <p:extLst>
              <p:ext uri="{D42A27DB-BD31-4B8C-83A1-F6EECF244321}">
                <p14:modId xmlns:p14="http://schemas.microsoft.com/office/powerpoint/2010/main" val="1274254257"/>
              </p:ext>
            </p:extLst>
          </p:nvPr>
        </p:nvGraphicFramePr>
        <p:xfrm>
          <a:off x="1119672" y="1671677"/>
          <a:ext cx="7116147" cy="4593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744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Shape 1334"/>
          <p:cNvSpPr txBox="1">
            <a:spLocks noGrp="1"/>
          </p:cNvSpPr>
          <p:nvPr>
            <p:ph type="title"/>
          </p:nvPr>
        </p:nvSpPr>
        <p:spPr>
          <a:prstGeom prst="rect">
            <a:avLst/>
          </a:prstGeom>
          <a:solidFill>
            <a:schemeClr val="lt1">
              <a:alpha val="80000"/>
            </a:schemeClr>
          </a:solidFill>
          <a:ln>
            <a:noFill/>
          </a:ln>
        </p:spPr>
        <p:txBody>
          <a:bodyPr lIns="91425" tIns="91425" rIns="91425" bIns="91425" anchor="ctr" anchorCtr="0">
            <a:noAutofit/>
          </a:bodyPr>
          <a:lstStyle/>
          <a:p>
            <a:pPr>
              <a:buSzPct val="25000"/>
            </a:pPr>
            <a:r>
              <a:rPr lang="en"/>
              <a:t>Types of Assessment</a:t>
            </a:r>
          </a:p>
        </p:txBody>
      </p:sp>
    </p:spTree>
    <p:extLst>
      <p:ext uri="{BB962C8B-B14F-4D97-AF65-F5344CB8AC3E}">
        <p14:creationId xmlns:p14="http://schemas.microsoft.com/office/powerpoint/2010/main" val="2768341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Shape 1339"/>
          <p:cNvSpPr txBox="1">
            <a:spLocks noGrp="1"/>
          </p:cNvSpPr>
          <p:nvPr>
            <p:ph type="title"/>
          </p:nvPr>
        </p:nvSpPr>
        <p:spPr>
          <a:xfrm>
            <a:off x="497178" y="366173"/>
            <a:ext cx="8229600" cy="857400"/>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Assessment Guidance</a:t>
            </a:r>
          </a:p>
        </p:txBody>
      </p:sp>
      <p:graphicFrame>
        <p:nvGraphicFramePr>
          <p:cNvPr id="2" name="Table 1"/>
          <p:cNvGraphicFramePr>
            <a:graphicFrameLocks noGrp="1"/>
          </p:cNvGraphicFramePr>
          <p:nvPr>
            <p:extLst>
              <p:ext uri="{D42A27DB-BD31-4B8C-83A1-F6EECF244321}">
                <p14:modId xmlns:p14="http://schemas.microsoft.com/office/powerpoint/2010/main" val="1565723770"/>
              </p:ext>
            </p:extLst>
          </p:nvPr>
        </p:nvGraphicFramePr>
        <p:xfrm>
          <a:off x="615613" y="1385840"/>
          <a:ext cx="7992730" cy="4454615"/>
        </p:xfrm>
        <a:graphic>
          <a:graphicData uri="http://schemas.openxmlformats.org/drawingml/2006/table">
            <a:tbl>
              <a:tblPr firstRow="1" firstCol="1" bandRow="1">
                <a:tableStyleId>{295C2E68-A0DA-4108-AF7E-2E3958B79FE0}</a:tableStyleId>
              </a:tblPr>
              <a:tblGrid>
                <a:gridCol w="1821876">
                  <a:extLst>
                    <a:ext uri="{9D8B030D-6E8A-4147-A177-3AD203B41FA5}">
                      <a16:colId xmlns:a16="http://schemas.microsoft.com/office/drawing/2014/main" val="20000"/>
                    </a:ext>
                  </a:extLst>
                </a:gridCol>
                <a:gridCol w="2947602">
                  <a:extLst>
                    <a:ext uri="{9D8B030D-6E8A-4147-A177-3AD203B41FA5}">
                      <a16:colId xmlns:a16="http://schemas.microsoft.com/office/drawing/2014/main" val="20001"/>
                    </a:ext>
                  </a:extLst>
                </a:gridCol>
                <a:gridCol w="3223252">
                  <a:extLst>
                    <a:ext uri="{9D8B030D-6E8A-4147-A177-3AD203B41FA5}">
                      <a16:colId xmlns:a16="http://schemas.microsoft.com/office/drawing/2014/main" val="20002"/>
                    </a:ext>
                  </a:extLst>
                </a:gridCol>
              </a:tblGrid>
              <a:tr h="658776">
                <a:tc>
                  <a:txBody>
                    <a:bodyPr/>
                    <a:lstStyle/>
                    <a:p>
                      <a:r>
                        <a:rPr lang="en-US" sz="1800" dirty="0">
                          <a:effectLst/>
                          <a:latin typeface="Lucida Sans" panose="020B0602030504020204" pitchFamily="34" charset="0"/>
                        </a:rPr>
                        <a:t>Assessment</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Notes</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a:effectLst/>
                          <a:latin typeface="Lucida Sans" panose="020B0602030504020204" pitchFamily="34" charset="0"/>
                        </a:rPr>
                        <a:t>Frequency and Response</a:t>
                      </a:r>
                      <a:endParaRPr lang="en-US" sz="1800">
                        <a:solidFill>
                          <a:srgbClr val="000000"/>
                        </a:solidFill>
                        <a:effectLst/>
                        <a:latin typeface="Lucida Sans" panose="020B0602030504020204" pitchFamily="34" charset="0"/>
                      </a:endParaRPr>
                    </a:p>
                  </a:txBody>
                  <a:tcPr marL="46004" marR="46004" marT="0" marB="0" anchor="ctr"/>
                </a:tc>
                <a:extLst>
                  <a:ext uri="{0D108BD9-81ED-4DB2-BD59-A6C34878D82A}">
                    <a16:rowId xmlns:a16="http://schemas.microsoft.com/office/drawing/2014/main" val="10000"/>
                  </a:ext>
                </a:extLst>
              </a:tr>
              <a:tr h="1160737">
                <a:tc>
                  <a:txBody>
                    <a:bodyPr/>
                    <a:lstStyle/>
                    <a:p>
                      <a:r>
                        <a:rPr lang="en-US" sz="1800" dirty="0">
                          <a:effectLst/>
                          <a:latin typeface="Lucida Sans" panose="020B0602030504020204" pitchFamily="34" charset="0"/>
                        </a:rPr>
                        <a:t>Observation Checklist</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Informal checklist.</a:t>
                      </a:r>
                      <a:endParaRPr lang="en-US" sz="1800" dirty="0">
                        <a:solidFill>
                          <a:srgbClr val="000000"/>
                        </a:solidFill>
                        <a:effectLst/>
                        <a:latin typeface="Lucida Sans" panose="020B0602030504020204" pitchFamily="34" charset="0"/>
                        <a:ea typeface="Lucida Sans" panose="020B0602030504020204" pitchFamily="34" charset="0"/>
                        <a:cs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Daily, with immediate on-the-spot feedback and support as needed.</a:t>
                      </a:r>
                      <a:endParaRPr lang="en-US" sz="1800" dirty="0">
                        <a:solidFill>
                          <a:srgbClr val="000000"/>
                        </a:solidFill>
                        <a:effectLst/>
                        <a:latin typeface="Lucida Sans" panose="020B0602030504020204" pitchFamily="34" charset="0"/>
                      </a:endParaRPr>
                    </a:p>
                  </a:txBody>
                  <a:tcPr marL="46004" marR="46004" marT="0" marB="0" anchor="ctr"/>
                </a:tc>
                <a:extLst>
                  <a:ext uri="{0D108BD9-81ED-4DB2-BD59-A6C34878D82A}">
                    <a16:rowId xmlns:a16="http://schemas.microsoft.com/office/drawing/2014/main" val="10001"/>
                  </a:ext>
                </a:extLst>
              </a:tr>
              <a:tr h="1317551">
                <a:tc>
                  <a:txBody>
                    <a:bodyPr/>
                    <a:lstStyle/>
                    <a:p>
                      <a:r>
                        <a:rPr lang="en-US" sz="1800" dirty="0">
                          <a:effectLst/>
                          <a:latin typeface="Lucida Sans" panose="020B0602030504020204" pitchFamily="34" charset="0"/>
                        </a:rPr>
                        <a:t>Dictation</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Weekly, following assessment protocol.</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Weekly, with priorities for small group re-teaching the following week as a response.</a:t>
                      </a:r>
                      <a:endParaRPr lang="en-US" sz="1800" dirty="0">
                        <a:solidFill>
                          <a:srgbClr val="000000"/>
                        </a:solidFill>
                        <a:effectLst/>
                        <a:latin typeface="Lucida Sans" panose="020B0602030504020204" pitchFamily="34" charset="0"/>
                      </a:endParaRPr>
                    </a:p>
                  </a:txBody>
                  <a:tcPr marL="46004" marR="46004" marT="0" marB="0" anchor="ctr"/>
                </a:tc>
                <a:extLst>
                  <a:ext uri="{0D108BD9-81ED-4DB2-BD59-A6C34878D82A}">
                    <a16:rowId xmlns:a16="http://schemas.microsoft.com/office/drawing/2014/main" val="10002"/>
                  </a:ext>
                </a:extLst>
              </a:tr>
              <a:tr h="1317551">
                <a:tc>
                  <a:txBody>
                    <a:bodyPr/>
                    <a:lstStyle/>
                    <a:p>
                      <a:r>
                        <a:rPr lang="en-US" sz="1800" dirty="0">
                          <a:effectLst/>
                          <a:latin typeface="Lucida Sans" panose="020B0602030504020204" pitchFamily="34" charset="0"/>
                        </a:rPr>
                        <a:t>Unit Assessment Stop and Check</a:t>
                      </a:r>
                      <a:endParaRPr lang="en-US" sz="1800" dirty="0">
                        <a:solidFill>
                          <a:srgbClr val="000000"/>
                        </a:solidFill>
                        <a:effectLst/>
                        <a:latin typeface="Lucida Sans" panose="020B0602030504020204" pitchFamily="34" charset="0"/>
                      </a:endParaRPr>
                    </a:p>
                  </a:txBody>
                  <a:tcPr marL="46004" marR="46004" marT="0" marB="0" anchor="ctr"/>
                </a:tc>
                <a:tc>
                  <a:txBody>
                    <a:bodyPr/>
                    <a:lstStyle/>
                    <a:p>
                      <a:pPr marL="0" marR="0">
                        <a:spcBef>
                          <a:spcPts val="0"/>
                        </a:spcBef>
                        <a:spcAft>
                          <a:spcPts val="0"/>
                        </a:spcAft>
                      </a:pPr>
                      <a:r>
                        <a:rPr lang="en-US" sz="1800" dirty="0">
                          <a:effectLst/>
                          <a:latin typeface="Lucida Sans" panose="020B0602030504020204" pitchFamily="34" charset="0"/>
                        </a:rPr>
                        <a:t>Based on program or school/district</a:t>
                      </a:r>
                      <a:r>
                        <a:rPr lang="en-US" sz="1800" baseline="0" dirty="0">
                          <a:effectLst/>
                          <a:latin typeface="Lucida Sans" panose="020B0602030504020204" pitchFamily="34" charset="0"/>
                        </a:rPr>
                        <a:t> guidance.</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Every 4-6 weeks, following the scope and sequence of your program.</a:t>
                      </a:r>
                      <a:endParaRPr lang="en-US" sz="1800" dirty="0">
                        <a:solidFill>
                          <a:srgbClr val="000000"/>
                        </a:solidFill>
                        <a:effectLst/>
                        <a:latin typeface="Lucida Sans" panose="020B0602030504020204" pitchFamily="34" charset="0"/>
                      </a:endParaRPr>
                    </a:p>
                  </a:txBody>
                  <a:tcPr marL="46004" marR="46004" marT="0" marB="0" anchor="ctr"/>
                </a:tc>
                <a:extLst>
                  <a:ext uri="{0D108BD9-81ED-4DB2-BD59-A6C34878D82A}">
                    <a16:rowId xmlns:a16="http://schemas.microsoft.com/office/drawing/2014/main" val="10003"/>
                  </a:ext>
                </a:extLst>
              </a:tr>
            </a:tbl>
          </a:graphicData>
        </a:graphic>
      </p:graphicFrame>
      <p:sp>
        <p:nvSpPr>
          <p:cNvPr id="3" name="TextBox 2"/>
          <p:cNvSpPr txBox="1"/>
          <p:nvPr/>
        </p:nvSpPr>
        <p:spPr>
          <a:xfrm>
            <a:off x="615613" y="2150112"/>
            <a:ext cx="7992730" cy="989045"/>
          </a:xfrm>
          <a:prstGeom prst="rect">
            <a:avLst/>
          </a:prstGeom>
          <a:solidFill>
            <a:schemeClr val="accent1">
              <a:lumMod val="40000"/>
              <a:lumOff val="60000"/>
              <a:alpha val="54000"/>
            </a:schemeClr>
          </a:solidFill>
        </p:spPr>
        <p:txBody>
          <a:bodyPr wrap="square" rtlCol="0">
            <a:spAutoFit/>
          </a:bodyPr>
          <a:lstStyle/>
          <a:p>
            <a:endParaRPr lang="en-US" dirty="0"/>
          </a:p>
        </p:txBody>
      </p:sp>
    </p:spTree>
    <p:extLst>
      <p:ext uri="{BB962C8B-B14F-4D97-AF65-F5344CB8AC3E}">
        <p14:creationId xmlns:p14="http://schemas.microsoft.com/office/powerpoint/2010/main" val="89932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Shape 1345"/>
          <p:cNvSpPr txBox="1">
            <a:spLocks noGrp="1"/>
          </p:cNvSpPr>
          <p:nvPr>
            <p:ph type="title"/>
          </p:nvPr>
        </p:nvSpPr>
        <p:spPr>
          <a:xfrm>
            <a:off x="457183" y="562482"/>
            <a:ext cx="8229600" cy="857400"/>
          </a:xfrm>
          <a:prstGeom prst="rect">
            <a:avLst/>
          </a:prstGeom>
          <a:noFill/>
          <a:ln>
            <a:noFill/>
          </a:ln>
        </p:spPr>
        <p:txBody>
          <a:bodyPr lIns="91425" tIns="91425" rIns="91425" bIns="91425" anchor="ctr" anchorCtr="0">
            <a:noAutofit/>
          </a:bodyPr>
          <a:lstStyle/>
          <a:p>
            <a:pPr>
              <a:buSzPct val="25000"/>
            </a:pPr>
            <a:r>
              <a:rPr lang="en" dirty="0">
                <a:solidFill>
                  <a:schemeClr val="tx1">
                    <a:lumMod val="75000"/>
                    <a:lumOff val="25000"/>
                  </a:schemeClr>
                </a:solidFill>
              </a:rPr>
              <a:t>Informal Observations</a:t>
            </a:r>
          </a:p>
        </p:txBody>
      </p:sp>
      <p:graphicFrame>
        <p:nvGraphicFramePr>
          <p:cNvPr id="1346" name="Shape 1346"/>
          <p:cNvGraphicFramePr/>
          <p:nvPr/>
        </p:nvGraphicFramePr>
        <p:xfrm>
          <a:off x="457183" y="1787652"/>
          <a:ext cx="8229600" cy="2081707"/>
        </p:xfrm>
        <a:graphic>
          <a:graphicData uri="http://schemas.openxmlformats.org/drawingml/2006/table">
            <a:tbl>
              <a:tblPr firstRow="1" firstCol="1" bandRow="1">
                <a:noFill/>
                <a:tableStyleId>{295C2E68-A0DA-4108-AF7E-2E3958B79FE0}</a:tableStyleId>
              </a:tblPr>
              <a:tblGrid>
                <a:gridCol w="1018510">
                  <a:extLst>
                    <a:ext uri="{9D8B030D-6E8A-4147-A177-3AD203B41FA5}">
                      <a16:colId xmlns:a16="http://schemas.microsoft.com/office/drawing/2014/main" val="20000"/>
                    </a:ext>
                  </a:extLst>
                </a:gridCol>
                <a:gridCol w="1436104">
                  <a:extLst>
                    <a:ext uri="{9D8B030D-6E8A-4147-A177-3AD203B41FA5}">
                      <a16:colId xmlns:a16="http://schemas.microsoft.com/office/drawing/2014/main" val="20001"/>
                    </a:ext>
                  </a:extLst>
                </a:gridCol>
                <a:gridCol w="1364804">
                  <a:extLst>
                    <a:ext uri="{9D8B030D-6E8A-4147-A177-3AD203B41FA5}">
                      <a16:colId xmlns:a16="http://schemas.microsoft.com/office/drawing/2014/main" val="20002"/>
                    </a:ext>
                  </a:extLst>
                </a:gridCol>
                <a:gridCol w="1262956">
                  <a:extLst>
                    <a:ext uri="{9D8B030D-6E8A-4147-A177-3AD203B41FA5}">
                      <a16:colId xmlns:a16="http://schemas.microsoft.com/office/drawing/2014/main" val="20003"/>
                    </a:ext>
                  </a:extLst>
                </a:gridCol>
                <a:gridCol w="1537976">
                  <a:extLst>
                    <a:ext uri="{9D8B030D-6E8A-4147-A177-3AD203B41FA5}">
                      <a16:colId xmlns:a16="http://schemas.microsoft.com/office/drawing/2014/main" val="20004"/>
                    </a:ext>
                  </a:extLst>
                </a:gridCol>
                <a:gridCol w="1609250">
                  <a:extLst>
                    <a:ext uri="{9D8B030D-6E8A-4147-A177-3AD203B41FA5}">
                      <a16:colId xmlns:a16="http://schemas.microsoft.com/office/drawing/2014/main" val="20005"/>
                    </a:ext>
                  </a:extLst>
                </a:gridCol>
              </a:tblGrid>
              <a:tr h="1054385">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Student Name</a:t>
                      </a:r>
                    </a:p>
                  </a:txBody>
                  <a:tcPr marL="57125" marR="57125" marT="0" marB="0" anchor="ctr"/>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Extra support needed with (provide skill)</a:t>
                      </a:r>
                    </a:p>
                  </a:txBody>
                  <a:tcPr marL="57125" marR="57125" marT="0" marB="0" anchor="ctr"/>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Weekly skill notes</a:t>
                      </a:r>
                    </a:p>
                    <a:p>
                      <a:pPr marL="0" marR="0" lvl="0" indent="0" algn="l" rtl="0">
                        <a:lnSpc>
                          <a:spcPct val="115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 </a:t>
                      </a:r>
                    </a:p>
                  </a:txBody>
                  <a:tcPr marL="57125" marR="57125" marT="0" marB="0" anchor="ctr"/>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Decodable Readers- accuracy</a:t>
                      </a:r>
                    </a:p>
                    <a:p>
                      <a:pPr marL="0" marR="0" lvl="0" indent="0" algn="l" rtl="0">
                        <a:lnSpc>
                          <a:spcPct val="115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 </a:t>
                      </a:r>
                    </a:p>
                  </a:txBody>
                  <a:tcPr marL="57125" marR="57125" marT="0" marB="0" anchor="ctr"/>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Decodable Readers –  automaticity</a:t>
                      </a:r>
                    </a:p>
                  </a:txBody>
                  <a:tcPr marL="57125" marR="57125" marT="0" marB="0" anchor="ctr"/>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Decodable Readers</a:t>
                      </a:r>
                      <a:r>
                        <a:rPr lang="en" sz="1400" u="none" strike="noStrike" cap="none" baseline="0" dirty="0">
                          <a:latin typeface="Lucida Sans" panose="020B0602030504020204" pitchFamily="34" charset="0"/>
                        </a:rPr>
                        <a:t> – </a:t>
                      </a:r>
                      <a:r>
                        <a:rPr lang="en" sz="1400" u="none" strike="noStrike" cap="none" dirty="0">
                          <a:latin typeface="Lucida Sans" panose="020B0602030504020204" pitchFamily="34" charset="0"/>
                        </a:rPr>
                        <a:t>High- Frequency Words</a:t>
                      </a:r>
                    </a:p>
                  </a:txBody>
                  <a:tcPr marL="57125" marR="57125" marT="0" marB="0" anchor="ctr"/>
                </a:tc>
                <a:extLst>
                  <a:ext uri="{0D108BD9-81ED-4DB2-BD59-A6C34878D82A}">
                    <a16:rowId xmlns:a16="http://schemas.microsoft.com/office/drawing/2014/main" val="10000"/>
                  </a:ext>
                </a:extLst>
              </a:tr>
              <a:tr h="536594">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 </a:t>
                      </a:r>
                    </a:p>
                  </a:txBody>
                  <a:tcPr marL="57125" marR="5712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 </a:t>
                      </a:r>
                    </a:p>
                  </a:txBody>
                  <a:tcPr marL="57125" marR="5712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 </a:t>
                      </a:r>
                    </a:p>
                  </a:txBody>
                  <a:tcPr marL="57125" marR="5712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a:latin typeface="Lucida Sans" panose="020B0602030504020204" pitchFamily="34" charset="0"/>
                        </a:rPr>
                        <a:t> </a:t>
                      </a:r>
                    </a:p>
                  </a:txBody>
                  <a:tcPr marL="57125" marR="5712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a:latin typeface="Lucida Sans" panose="020B0602030504020204" pitchFamily="34" charset="0"/>
                        </a:rPr>
                        <a:t> </a:t>
                      </a:r>
                    </a:p>
                  </a:txBody>
                  <a:tcPr marL="57125" marR="5712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a:latin typeface="Lucida Sans" panose="020B0602030504020204" pitchFamily="34" charset="0"/>
                        </a:rPr>
                        <a:t> </a:t>
                      </a:r>
                    </a:p>
                  </a:txBody>
                  <a:tcPr marL="57125" marR="57125" marT="0" marB="0"/>
                </a:tc>
                <a:extLst>
                  <a:ext uri="{0D108BD9-81ED-4DB2-BD59-A6C34878D82A}">
                    <a16:rowId xmlns:a16="http://schemas.microsoft.com/office/drawing/2014/main" val="10001"/>
                  </a:ext>
                </a:extLst>
              </a:tr>
              <a:tr h="369035">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 </a:t>
                      </a:r>
                    </a:p>
                    <a:p>
                      <a:pPr marL="0" marR="0" lvl="0" indent="0" algn="l" rtl="0">
                        <a:lnSpc>
                          <a:spcPct val="115000"/>
                        </a:lnSpc>
                        <a:spcBef>
                          <a:spcPts val="0"/>
                        </a:spcBef>
                        <a:spcAft>
                          <a:spcPts val="0"/>
                        </a:spcAft>
                        <a:buClr>
                          <a:srgbClr val="000000"/>
                        </a:buClr>
                        <a:buSzPct val="25000"/>
                        <a:buFont typeface="Arial"/>
                        <a:buNone/>
                      </a:pPr>
                      <a:endParaRPr lang="en" sz="1400" u="none" strike="noStrike" cap="none" dirty="0">
                        <a:latin typeface="Lucida Sans" panose="020B0602030504020204" pitchFamily="34" charset="0"/>
                      </a:endParaRPr>
                    </a:p>
                  </a:txBody>
                  <a:tcPr marL="57125" marR="5712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a:latin typeface="Lucida Sans" panose="020B0602030504020204" pitchFamily="34" charset="0"/>
                        </a:rPr>
                        <a:t> </a:t>
                      </a:r>
                    </a:p>
                  </a:txBody>
                  <a:tcPr marL="57125" marR="5712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a:latin typeface="Lucida Sans" panose="020B0602030504020204" pitchFamily="34" charset="0"/>
                        </a:rPr>
                        <a:t> </a:t>
                      </a:r>
                    </a:p>
                  </a:txBody>
                  <a:tcPr marL="57125" marR="5712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a:latin typeface="Lucida Sans" panose="020B0602030504020204" pitchFamily="34" charset="0"/>
                        </a:rPr>
                        <a:t> </a:t>
                      </a:r>
                    </a:p>
                  </a:txBody>
                  <a:tcPr marL="57125" marR="5712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a:latin typeface="Lucida Sans" panose="020B0602030504020204" pitchFamily="34" charset="0"/>
                        </a:rPr>
                        <a:t> </a:t>
                      </a:r>
                    </a:p>
                  </a:txBody>
                  <a:tcPr marL="57125" marR="57125" marT="0" marB="0"/>
                </a:tc>
                <a:tc>
                  <a:txBody>
                    <a:bodyPr/>
                    <a:lstStyle/>
                    <a:p>
                      <a:pPr marL="0" marR="0" lvl="0" indent="0" algn="l" rtl="0">
                        <a:lnSpc>
                          <a:spcPct val="115000"/>
                        </a:lnSpc>
                        <a:spcBef>
                          <a:spcPts val="0"/>
                        </a:spcBef>
                        <a:spcAft>
                          <a:spcPts val="0"/>
                        </a:spcAft>
                        <a:buClr>
                          <a:srgbClr val="000000"/>
                        </a:buClr>
                        <a:buSzPct val="25000"/>
                        <a:buFont typeface="Arial"/>
                        <a:buNone/>
                      </a:pPr>
                      <a:r>
                        <a:rPr lang="en" sz="1400" u="none" strike="noStrike" cap="none" dirty="0">
                          <a:latin typeface="Lucida Sans" panose="020B0602030504020204" pitchFamily="34" charset="0"/>
                        </a:rPr>
                        <a:t> </a:t>
                      </a:r>
                    </a:p>
                  </a:txBody>
                  <a:tcPr marL="57125" marR="57125" marT="0" marB="0"/>
                </a:tc>
                <a:extLst>
                  <a:ext uri="{0D108BD9-81ED-4DB2-BD59-A6C34878D82A}">
                    <a16:rowId xmlns:a16="http://schemas.microsoft.com/office/drawing/2014/main" val="10002"/>
                  </a:ext>
                </a:extLst>
              </a:tr>
            </a:tbl>
          </a:graphicData>
        </a:graphic>
      </p:graphicFrame>
      <p:sp>
        <p:nvSpPr>
          <p:cNvPr id="1347" name="Shape 1347"/>
          <p:cNvSpPr/>
          <p:nvPr/>
        </p:nvSpPr>
        <p:spPr>
          <a:xfrm>
            <a:off x="457183" y="3943076"/>
            <a:ext cx="4572000" cy="626700"/>
          </a:xfrm>
          <a:prstGeom prst="rect">
            <a:avLst/>
          </a:prstGeom>
          <a:noFill/>
          <a:ln>
            <a:noFill/>
          </a:ln>
        </p:spPr>
        <p:txBody>
          <a:bodyPr lIns="91425" tIns="45700" rIns="91425" bIns="45700" anchor="t" anchorCtr="0">
            <a:noAutofit/>
          </a:bodyPr>
          <a:lstStyle/>
          <a:p>
            <a:pPr>
              <a:lnSpc>
                <a:spcPct val="115000"/>
              </a:lnSpc>
              <a:buClr>
                <a:srgbClr val="545454"/>
              </a:buClr>
              <a:buSzPct val="25000"/>
            </a:pPr>
            <a:r>
              <a:rPr lang="en" sz="1600" dirty="0">
                <a:solidFill>
                  <a:srgbClr val="545454"/>
                </a:solidFill>
                <a:latin typeface="Quattrocento Sans"/>
                <a:ea typeface="Quattrocento Sans"/>
                <a:cs typeface="Quattrocento Sans"/>
                <a:sym typeface="Quattrocento Sans"/>
              </a:rPr>
              <a:t>✓ = mastery</a:t>
            </a:r>
          </a:p>
          <a:p>
            <a:pPr>
              <a:lnSpc>
                <a:spcPct val="115000"/>
              </a:lnSpc>
              <a:buClr>
                <a:srgbClr val="545454"/>
              </a:buClr>
              <a:buSzPct val="25000"/>
            </a:pPr>
            <a:r>
              <a:rPr lang="en" sz="1600" dirty="0">
                <a:solidFill>
                  <a:srgbClr val="545454"/>
                </a:solidFill>
                <a:latin typeface="Quattrocento Sans"/>
                <a:ea typeface="Quattrocento Sans"/>
                <a:cs typeface="Quattrocento Sans"/>
                <a:sym typeface="Quattrocento Sans"/>
              </a:rPr>
              <a:t>? = inconsistent</a:t>
            </a:r>
          </a:p>
          <a:p>
            <a:pPr>
              <a:lnSpc>
                <a:spcPct val="115000"/>
              </a:lnSpc>
              <a:buClr>
                <a:srgbClr val="545454"/>
              </a:buClr>
              <a:buSzPct val="25000"/>
            </a:pPr>
            <a:r>
              <a:rPr lang="en" sz="1600" dirty="0">
                <a:solidFill>
                  <a:srgbClr val="545454"/>
                </a:solidFill>
                <a:latin typeface="Quattrocento Sans"/>
                <a:ea typeface="Quattrocento Sans"/>
                <a:cs typeface="Quattrocento Sans"/>
                <a:sym typeface="Quattrocento Sans"/>
              </a:rPr>
              <a:t>X = area of challenge, more practice needed</a:t>
            </a:r>
          </a:p>
        </p:txBody>
      </p:sp>
      <p:sp>
        <p:nvSpPr>
          <p:cNvPr id="5" name="Shape 625"/>
          <p:cNvSpPr/>
          <p:nvPr/>
        </p:nvSpPr>
        <p:spPr>
          <a:xfrm>
            <a:off x="4959371" y="3943076"/>
            <a:ext cx="4238689" cy="2240747"/>
          </a:xfrm>
          <a:prstGeom prst="irregularSeal2">
            <a:avLst/>
          </a:prstGeom>
          <a:solidFill>
            <a:srgbClr val="22A469"/>
          </a:solidFill>
          <a:ln w="38100" cap="flat" cmpd="sng">
            <a:solidFill>
              <a:schemeClr val="lt1"/>
            </a:solidFill>
            <a:prstDash val="solid"/>
            <a:round/>
            <a:headEnd type="none" w="med" len="med"/>
            <a:tailEnd type="none" w="med" len="med"/>
          </a:ln>
          <a:effectLst>
            <a:outerShdw blurRad="39999" dist="20000" dir="5400000" rotWithShape="0">
              <a:srgbClr val="000000">
                <a:alpha val="37647"/>
              </a:srgbClr>
            </a:outerShdw>
          </a:effectLst>
        </p:spPr>
        <p:txBody>
          <a:bodyPr lIns="91425" tIns="45700" rIns="91425" bIns="45700" anchor="ctr" anchorCtr="0">
            <a:noAutofit/>
          </a:bodyPr>
          <a:lstStyle/>
          <a:p>
            <a:pPr algn="ctr">
              <a:buClr>
                <a:schemeClr val="lt1"/>
              </a:buClr>
              <a:buSzPct val="25000"/>
            </a:pPr>
            <a:r>
              <a:rPr lang="en" sz="2700" dirty="0">
                <a:solidFill>
                  <a:schemeClr val="lt1"/>
                </a:solidFill>
                <a:latin typeface="Lucida Sans" panose="020B0602030504020204" pitchFamily="34" charset="0"/>
              </a:rPr>
              <a:t>Found in GDs</a:t>
            </a:r>
          </a:p>
        </p:txBody>
      </p:sp>
    </p:spTree>
    <p:extLst>
      <p:ext uri="{BB962C8B-B14F-4D97-AF65-F5344CB8AC3E}">
        <p14:creationId xmlns:p14="http://schemas.microsoft.com/office/powerpoint/2010/main" val="414940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Shape 1352"/>
          <p:cNvSpPr txBox="1">
            <a:spLocks noGrp="1"/>
          </p:cNvSpPr>
          <p:nvPr>
            <p:ph type="title"/>
          </p:nvPr>
        </p:nvSpPr>
        <p:spPr>
          <a:xfrm>
            <a:off x="493985" y="490469"/>
            <a:ext cx="8229600" cy="857400"/>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Principles of Effective Informal Assessment</a:t>
            </a:r>
          </a:p>
        </p:txBody>
      </p:sp>
      <p:sp>
        <p:nvSpPr>
          <p:cNvPr id="1353" name="Shape 1353"/>
          <p:cNvSpPr txBox="1">
            <a:spLocks noGrp="1"/>
          </p:cNvSpPr>
          <p:nvPr>
            <p:ph type="body" idx="1"/>
          </p:nvPr>
        </p:nvSpPr>
        <p:spPr>
          <a:xfrm>
            <a:off x="493985" y="1587552"/>
            <a:ext cx="8229600" cy="3394500"/>
          </a:xfrm>
          <a:prstGeom prst="rect">
            <a:avLst/>
          </a:prstGeom>
          <a:noFill/>
          <a:ln>
            <a:noFill/>
          </a:ln>
        </p:spPr>
        <p:txBody>
          <a:bodyPr lIns="91425" tIns="91425" rIns="91425" bIns="91425" anchor="t" anchorCtr="0">
            <a:noAutofit/>
          </a:bodyPr>
          <a:lstStyle/>
          <a:p>
            <a:pPr marL="495296" indent="-342900">
              <a:lnSpc>
                <a:spcPct val="115000"/>
              </a:lnSpc>
              <a:spcBef>
                <a:spcPts val="0"/>
              </a:spcBef>
            </a:pPr>
            <a:r>
              <a:rPr lang="en" dirty="0"/>
              <a:t>Keep it simple! </a:t>
            </a:r>
            <a:r>
              <a:rPr lang="en" dirty="0">
                <a:solidFill>
                  <a:srgbClr val="545454"/>
                </a:solidFill>
                <a:latin typeface="Quattrocento Sans"/>
                <a:ea typeface="Quattrocento Sans"/>
                <a:cs typeface="Quattrocento Sans"/>
                <a:sym typeface="Quattrocento Sans"/>
              </a:rPr>
              <a:t>✓  ?  X  </a:t>
            </a:r>
          </a:p>
          <a:p>
            <a:pPr marL="495296" indent="-342900"/>
            <a:r>
              <a:rPr lang="en" dirty="0"/>
              <a:t>Have a plan!  Be realistic – you won’t see every student every day, so plans help you prioritize.</a:t>
            </a:r>
          </a:p>
          <a:p>
            <a:pPr marL="495296" indent="-342900"/>
            <a:r>
              <a:rPr lang="en" dirty="0"/>
              <a:t>Avoid memorizing – pause to jot your notes!</a:t>
            </a:r>
          </a:p>
          <a:p>
            <a:pPr marL="495296" indent="-342900"/>
            <a:r>
              <a:rPr lang="en" dirty="0"/>
              <a:t>Be strategic: Vary the tasks you are asking students to engage in and monitor based on student need.</a:t>
            </a:r>
            <a:endParaRPr dirty="0"/>
          </a:p>
          <a:p>
            <a:pPr marL="152396" indent="0">
              <a:buSzPct val="25000"/>
              <a:buNone/>
            </a:pPr>
            <a:endParaRPr dirty="0"/>
          </a:p>
        </p:txBody>
      </p:sp>
      <p:pic>
        <p:nvPicPr>
          <p:cNvPr id="1354" name="Shape 1354"/>
          <p:cNvPicPr preferRelativeResize="0"/>
          <p:nvPr/>
        </p:nvPicPr>
        <p:blipFill rotWithShape="1">
          <a:blip r:embed="rId3">
            <a:alphaModFix/>
          </a:blip>
          <a:srcRect/>
          <a:stretch/>
        </p:blipFill>
        <p:spPr>
          <a:xfrm>
            <a:off x="3631360" y="4571195"/>
            <a:ext cx="1954849" cy="1167984"/>
          </a:xfrm>
          <a:prstGeom prst="rect">
            <a:avLst/>
          </a:prstGeom>
          <a:noFill/>
          <a:ln>
            <a:noFill/>
          </a:ln>
        </p:spPr>
      </p:pic>
      <p:sp>
        <p:nvSpPr>
          <p:cNvPr id="1355" name="Shape 1355"/>
          <p:cNvSpPr/>
          <p:nvPr/>
        </p:nvSpPr>
        <p:spPr>
          <a:xfrm>
            <a:off x="3383724" y="4266588"/>
            <a:ext cx="2450119" cy="1910293"/>
          </a:xfrm>
          <a:prstGeom prst="noSmoking">
            <a:avLst>
              <a:gd name="adj" fmla="val 3214"/>
            </a:avLst>
          </a:prstGeom>
          <a:solidFill>
            <a:schemeClr val="accent1"/>
          </a:solidFill>
          <a:ln w="25400" cap="flat" cmpd="sng">
            <a:solidFill>
              <a:srgbClr val="0A4A2F"/>
            </a:solidFill>
            <a:prstDash val="solid"/>
            <a:round/>
            <a:headEnd type="none" w="med" len="med"/>
            <a:tailEnd type="none" w="med" len="med"/>
          </a:ln>
        </p:spPr>
        <p:txBody>
          <a:bodyPr lIns="91425" tIns="45700" rIns="91425" bIns="45700" anchor="ctr" anchorCtr="0">
            <a:noAutofit/>
          </a:bodyPr>
          <a:lstStyle/>
          <a:p>
            <a:pPr algn="ctr">
              <a:buClr>
                <a:srgbClr val="000000"/>
              </a:buClr>
            </a:pPr>
            <a:endParaRPr sz="1400">
              <a:solidFill>
                <a:schemeClr val="dk1"/>
              </a:solidFill>
            </a:endParaRPr>
          </a:p>
        </p:txBody>
      </p:sp>
    </p:spTree>
    <p:extLst>
      <p:ext uri="{BB962C8B-B14F-4D97-AF65-F5344CB8AC3E}">
        <p14:creationId xmlns:p14="http://schemas.microsoft.com/office/powerpoint/2010/main" val="317719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1" y="0"/>
            <a:ext cx="8229600" cy="1143000"/>
          </a:xfrm>
        </p:spPr>
        <p:txBody>
          <a:bodyPr/>
          <a:lstStyle/>
          <a:p>
            <a:r>
              <a:rPr lang="en-US" dirty="0">
                <a:solidFill>
                  <a:srgbClr val="50524F"/>
                </a:solidFill>
              </a:rPr>
              <a:t>Informal Observations: Student Work</a:t>
            </a:r>
          </a:p>
        </p:txBody>
      </p:sp>
      <p:pic>
        <p:nvPicPr>
          <p:cNvPr id="6" name="Picture 5"/>
          <p:cNvPicPr>
            <a:picLocks noChangeAspect="1"/>
          </p:cNvPicPr>
          <p:nvPr/>
        </p:nvPicPr>
        <p:blipFill>
          <a:blip r:embed="rId3"/>
          <a:stretch>
            <a:fillRect/>
          </a:stretch>
        </p:blipFill>
        <p:spPr>
          <a:xfrm>
            <a:off x="786279" y="1879291"/>
            <a:ext cx="7170430" cy="3121917"/>
          </a:xfrm>
          <a:prstGeom prst="rect">
            <a:avLst/>
          </a:prstGeom>
        </p:spPr>
      </p:pic>
      <p:pic>
        <p:nvPicPr>
          <p:cNvPr id="5" name="Picture 4"/>
          <p:cNvPicPr>
            <a:picLocks noChangeAspect="1"/>
          </p:cNvPicPr>
          <p:nvPr/>
        </p:nvPicPr>
        <p:blipFill>
          <a:blip r:embed="rId4"/>
          <a:stretch>
            <a:fillRect/>
          </a:stretch>
        </p:blipFill>
        <p:spPr>
          <a:xfrm>
            <a:off x="841008" y="1117630"/>
            <a:ext cx="7060971" cy="51148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Explosion 1 8"/>
          <p:cNvSpPr/>
          <p:nvPr/>
        </p:nvSpPr>
        <p:spPr>
          <a:xfrm>
            <a:off x="6923719" y="1117630"/>
            <a:ext cx="2138264" cy="1904661"/>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2400" dirty="0">
                <a:solidFill>
                  <a:schemeClr val="bg1"/>
                </a:solidFill>
                <a:latin typeface="Quattrocento Sans"/>
                <a:ea typeface="Quattrocento Sans"/>
                <a:cs typeface="Quattrocento Sans"/>
                <a:sym typeface="Quattrocento Sans"/>
              </a:rPr>
              <a:t>✓ Got it!</a:t>
            </a:r>
            <a:endParaRPr lang="en-US" dirty="0">
              <a:solidFill>
                <a:schemeClr val="bg1"/>
              </a:solidFill>
            </a:endParaRPr>
          </a:p>
        </p:txBody>
      </p:sp>
      <p:sp>
        <p:nvSpPr>
          <p:cNvPr id="10" name="Explosion 1 9"/>
          <p:cNvSpPr/>
          <p:nvPr/>
        </p:nvSpPr>
        <p:spPr>
          <a:xfrm>
            <a:off x="6533052" y="758742"/>
            <a:ext cx="2737854" cy="259576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Lucida Sans" panose="020B0602030504020204" pitchFamily="34" charset="0"/>
              </a:rPr>
              <a:t>X- more info needed! </a:t>
            </a:r>
          </a:p>
        </p:txBody>
      </p:sp>
    </p:spTree>
    <p:extLst>
      <p:ext uri="{BB962C8B-B14F-4D97-AF65-F5344CB8AC3E}">
        <p14:creationId xmlns:p14="http://schemas.microsoft.com/office/powerpoint/2010/main" val="225832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575" y="229083"/>
            <a:ext cx="8229600" cy="1143000"/>
          </a:xfrm>
        </p:spPr>
        <p:txBody>
          <a:bodyPr/>
          <a:lstStyle/>
          <a:p>
            <a:r>
              <a:rPr lang="en-US" dirty="0">
                <a:solidFill>
                  <a:srgbClr val="50524F"/>
                </a:solidFill>
              </a:rPr>
              <a:t>Informal Observations: Students at Work</a:t>
            </a:r>
          </a:p>
        </p:txBody>
      </p:sp>
      <p:sp>
        <p:nvSpPr>
          <p:cNvPr id="3" name="Text Placeholder 2"/>
          <p:cNvSpPr>
            <a:spLocks noGrp="1"/>
          </p:cNvSpPr>
          <p:nvPr>
            <p:ph type="body" idx="1"/>
          </p:nvPr>
        </p:nvSpPr>
        <p:spPr>
          <a:xfrm>
            <a:off x="164954" y="1637522"/>
            <a:ext cx="4220434" cy="4525963"/>
          </a:xfrm>
        </p:spPr>
        <p:txBody>
          <a:bodyPr/>
          <a:lstStyle/>
          <a:p>
            <a:pPr marL="304792" indent="0">
              <a:buNone/>
            </a:pPr>
            <a:r>
              <a:rPr lang="en-US" dirty="0">
                <a:solidFill>
                  <a:srgbClr val="22A469"/>
                </a:solidFill>
              </a:rPr>
              <a:t>Student tasks, games, reading, and interactions</a:t>
            </a:r>
          </a:p>
          <a:p>
            <a:pPr marL="304792" indent="0">
              <a:buNone/>
            </a:pPr>
            <a:endParaRPr lang="en-US" sz="1200" dirty="0">
              <a:solidFill>
                <a:schemeClr val="accent1"/>
              </a:solidFill>
            </a:endParaRPr>
          </a:p>
          <a:p>
            <a:pPr marL="565150" indent="-260350">
              <a:buFont typeface="Arial" panose="020B0604020202020204" pitchFamily="34" charset="0"/>
              <a:buChar char="•"/>
            </a:pPr>
            <a:r>
              <a:rPr lang="en-US" dirty="0">
                <a:solidFill>
                  <a:srgbClr val="50524F"/>
                </a:solidFill>
              </a:rPr>
              <a:t>Are students accurate?</a:t>
            </a:r>
          </a:p>
          <a:p>
            <a:pPr marL="565150" indent="-260350">
              <a:buFont typeface="Arial" panose="020B0604020202020204" pitchFamily="34" charset="0"/>
              <a:buChar char="•"/>
            </a:pPr>
            <a:r>
              <a:rPr lang="en-US" dirty="0">
                <a:solidFill>
                  <a:srgbClr val="50524F"/>
                </a:solidFill>
              </a:rPr>
              <a:t>Are there common errors?</a:t>
            </a:r>
          </a:p>
          <a:p>
            <a:pPr marL="565150" indent="-260350">
              <a:buFont typeface="Arial" panose="020B0604020202020204" pitchFamily="34" charset="0"/>
              <a:buChar char="•"/>
            </a:pPr>
            <a:r>
              <a:rPr lang="en-US" dirty="0">
                <a:solidFill>
                  <a:srgbClr val="50524F"/>
                </a:solidFill>
              </a:rPr>
              <a:t>Is there a disconnect between oral/aural and written practice?</a:t>
            </a:r>
          </a:p>
        </p:txBody>
      </p:sp>
      <p:pic>
        <p:nvPicPr>
          <p:cNvPr id="7" name="Picture 6"/>
          <p:cNvPicPr>
            <a:picLocks noChangeAspect="1"/>
          </p:cNvPicPr>
          <p:nvPr/>
        </p:nvPicPr>
        <p:blipFill>
          <a:blip r:embed="rId3"/>
          <a:stretch>
            <a:fillRect/>
          </a:stretch>
        </p:blipFill>
        <p:spPr>
          <a:xfrm>
            <a:off x="4385388" y="1637522"/>
            <a:ext cx="4511241" cy="3117524"/>
          </a:xfrm>
          <a:prstGeom prst="rect">
            <a:avLst/>
          </a:prstGeom>
        </p:spPr>
      </p:pic>
    </p:spTree>
    <p:extLst>
      <p:ext uri="{BB962C8B-B14F-4D97-AF65-F5344CB8AC3E}">
        <p14:creationId xmlns:p14="http://schemas.microsoft.com/office/powerpoint/2010/main" val="3422221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Shape 1339"/>
          <p:cNvSpPr txBox="1">
            <a:spLocks noGrp="1"/>
          </p:cNvSpPr>
          <p:nvPr>
            <p:ph type="title"/>
          </p:nvPr>
        </p:nvSpPr>
        <p:spPr>
          <a:xfrm>
            <a:off x="497178" y="366173"/>
            <a:ext cx="8229600" cy="857400"/>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Assessment Guidance</a:t>
            </a:r>
          </a:p>
        </p:txBody>
      </p:sp>
      <p:graphicFrame>
        <p:nvGraphicFramePr>
          <p:cNvPr id="2" name="Table 1"/>
          <p:cNvGraphicFramePr>
            <a:graphicFrameLocks noGrp="1"/>
          </p:cNvGraphicFramePr>
          <p:nvPr>
            <p:extLst>
              <p:ext uri="{D42A27DB-BD31-4B8C-83A1-F6EECF244321}">
                <p14:modId xmlns:p14="http://schemas.microsoft.com/office/powerpoint/2010/main" val="3617794194"/>
              </p:ext>
            </p:extLst>
          </p:nvPr>
        </p:nvGraphicFramePr>
        <p:xfrm>
          <a:off x="615613" y="1385840"/>
          <a:ext cx="7992730" cy="4454615"/>
        </p:xfrm>
        <a:graphic>
          <a:graphicData uri="http://schemas.openxmlformats.org/drawingml/2006/table">
            <a:tbl>
              <a:tblPr firstRow="1" firstCol="1" bandRow="1">
                <a:tableStyleId>{295C2E68-A0DA-4108-AF7E-2E3958B79FE0}</a:tableStyleId>
              </a:tblPr>
              <a:tblGrid>
                <a:gridCol w="1821876">
                  <a:extLst>
                    <a:ext uri="{9D8B030D-6E8A-4147-A177-3AD203B41FA5}">
                      <a16:colId xmlns:a16="http://schemas.microsoft.com/office/drawing/2014/main" val="20000"/>
                    </a:ext>
                  </a:extLst>
                </a:gridCol>
                <a:gridCol w="2947602">
                  <a:extLst>
                    <a:ext uri="{9D8B030D-6E8A-4147-A177-3AD203B41FA5}">
                      <a16:colId xmlns:a16="http://schemas.microsoft.com/office/drawing/2014/main" val="20001"/>
                    </a:ext>
                  </a:extLst>
                </a:gridCol>
                <a:gridCol w="3223252">
                  <a:extLst>
                    <a:ext uri="{9D8B030D-6E8A-4147-A177-3AD203B41FA5}">
                      <a16:colId xmlns:a16="http://schemas.microsoft.com/office/drawing/2014/main" val="20002"/>
                    </a:ext>
                  </a:extLst>
                </a:gridCol>
              </a:tblGrid>
              <a:tr h="658776">
                <a:tc>
                  <a:txBody>
                    <a:bodyPr/>
                    <a:lstStyle/>
                    <a:p>
                      <a:r>
                        <a:rPr lang="en-US" sz="1800" dirty="0">
                          <a:effectLst/>
                          <a:latin typeface="Lucida Sans" panose="020B0602030504020204" pitchFamily="34" charset="0"/>
                        </a:rPr>
                        <a:t>Assessment</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Notes</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a:effectLst/>
                          <a:latin typeface="Lucida Sans" panose="020B0602030504020204" pitchFamily="34" charset="0"/>
                        </a:rPr>
                        <a:t>Frequency and Response</a:t>
                      </a:r>
                      <a:endParaRPr lang="en-US" sz="1800">
                        <a:solidFill>
                          <a:srgbClr val="000000"/>
                        </a:solidFill>
                        <a:effectLst/>
                        <a:latin typeface="Lucida Sans" panose="020B0602030504020204" pitchFamily="34" charset="0"/>
                      </a:endParaRPr>
                    </a:p>
                  </a:txBody>
                  <a:tcPr marL="46004" marR="46004" marT="0" marB="0" anchor="ctr"/>
                </a:tc>
                <a:extLst>
                  <a:ext uri="{0D108BD9-81ED-4DB2-BD59-A6C34878D82A}">
                    <a16:rowId xmlns:a16="http://schemas.microsoft.com/office/drawing/2014/main" val="10000"/>
                  </a:ext>
                </a:extLst>
              </a:tr>
              <a:tr h="1160737">
                <a:tc>
                  <a:txBody>
                    <a:bodyPr/>
                    <a:lstStyle/>
                    <a:p>
                      <a:r>
                        <a:rPr lang="en-US" sz="1800" dirty="0">
                          <a:effectLst/>
                          <a:latin typeface="Lucida Sans" panose="020B0602030504020204" pitchFamily="34" charset="0"/>
                        </a:rPr>
                        <a:t>Observation Checklist</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Informal checklist.</a:t>
                      </a:r>
                      <a:endParaRPr lang="en-US" sz="1800" dirty="0">
                        <a:solidFill>
                          <a:srgbClr val="000000"/>
                        </a:solidFill>
                        <a:effectLst/>
                        <a:latin typeface="Lucida Sans" panose="020B0602030504020204" pitchFamily="34" charset="0"/>
                        <a:ea typeface="Lucida Sans" panose="020B0602030504020204" pitchFamily="34" charset="0"/>
                        <a:cs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Daily, with immediate on-the-spot feedback and support as needed.</a:t>
                      </a:r>
                      <a:endParaRPr lang="en-US" sz="1800" dirty="0">
                        <a:solidFill>
                          <a:srgbClr val="000000"/>
                        </a:solidFill>
                        <a:effectLst/>
                        <a:latin typeface="Lucida Sans" panose="020B0602030504020204" pitchFamily="34" charset="0"/>
                      </a:endParaRPr>
                    </a:p>
                  </a:txBody>
                  <a:tcPr marL="46004" marR="46004" marT="0" marB="0" anchor="ctr"/>
                </a:tc>
                <a:extLst>
                  <a:ext uri="{0D108BD9-81ED-4DB2-BD59-A6C34878D82A}">
                    <a16:rowId xmlns:a16="http://schemas.microsoft.com/office/drawing/2014/main" val="10001"/>
                  </a:ext>
                </a:extLst>
              </a:tr>
              <a:tr h="1317551">
                <a:tc>
                  <a:txBody>
                    <a:bodyPr/>
                    <a:lstStyle/>
                    <a:p>
                      <a:r>
                        <a:rPr lang="en-US" sz="1800" dirty="0">
                          <a:effectLst/>
                          <a:latin typeface="Lucida Sans" panose="020B0602030504020204" pitchFamily="34" charset="0"/>
                        </a:rPr>
                        <a:t>Dictation</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Weekly, following assessment protocol.</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Weekly, with priorities for small group re-teaching the following week as a response.</a:t>
                      </a:r>
                      <a:endParaRPr lang="en-US" sz="1800" dirty="0">
                        <a:solidFill>
                          <a:srgbClr val="000000"/>
                        </a:solidFill>
                        <a:effectLst/>
                        <a:latin typeface="Lucida Sans" panose="020B0602030504020204" pitchFamily="34" charset="0"/>
                      </a:endParaRPr>
                    </a:p>
                  </a:txBody>
                  <a:tcPr marL="46004" marR="46004" marT="0" marB="0" anchor="ctr"/>
                </a:tc>
                <a:extLst>
                  <a:ext uri="{0D108BD9-81ED-4DB2-BD59-A6C34878D82A}">
                    <a16:rowId xmlns:a16="http://schemas.microsoft.com/office/drawing/2014/main" val="10002"/>
                  </a:ext>
                </a:extLst>
              </a:tr>
              <a:tr h="1317551">
                <a:tc>
                  <a:txBody>
                    <a:bodyPr/>
                    <a:lstStyle/>
                    <a:p>
                      <a:r>
                        <a:rPr lang="en-US" sz="1800" dirty="0">
                          <a:effectLst/>
                          <a:latin typeface="Lucida Sans" panose="020B0602030504020204" pitchFamily="34" charset="0"/>
                        </a:rPr>
                        <a:t>Unit Assessment Stop and Check</a:t>
                      </a:r>
                      <a:endParaRPr lang="en-US" sz="1800" dirty="0">
                        <a:solidFill>
                          <a:srgbClr val="000000"/>
                        </a:solidFill>
                        <a:effectLst/>
                        <a:latin typeface="Lucida Sans" panose="020B0602030504020204" pitchFamily="34" charset="0"/>
                      </a:endParaRPr>
                    </a:p>
                  </a:txBody>
                  <a:tcPr marL="46004" marR="46004" marT="0" marB="0" anchor="ctr"/>
                </a:tc>
                <a:tc>
                  <a:txBody>
                    <a:bodyPr/>
                    <a:lstStyle/>
                    <a:p>
                      <a:pPr marL="0" marR="0">
                        <a:spcBef>
                          <a:spcPts val="0"/>
                        </a:spcBef>
                        <a:spcAft>
                          <a:spcPts val="0"/>
                        </a:spcAft>
                      </a:pPr>
                      <a:r>
                        <a:rPr lang="en-US" sz="1800" dirty="0">
                          <a:effectLst/>
                          <a:latin typeface="Lucida Sans" panose="020B0602030504020204" pitchFamily="34" charset="0"/>
                        </a:rPr>
                        <a:t>Based on program or school/district</a:t>
                      </a:r>
                      <a:r>
                        <a:rPr lang="en-US" sz="1800" baseline="0" dirty="0">
                          <a:effectLst/>
                          <a:latin typeface="Lucida Sans" panose="020B0602030504020204" pitchFamily="34" charset="0"/>
                        </a:rPr>
                        <a:t> guidance.</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Every 4-6 weeks, following the scope and sequence of your program.</a:t>
                      </a:r>
                      <a:endParaRPr lang="en-US" sz="1800" dirty="0">
                        <a:solidFill>
                          <a:srgbClr val="000000"/>
                        </a:solidFill>
                        <a:effectLst/>
                        <a:latin typeface="Lucida Sans" panose="020B0602030504020204" pitchFamily="34" charset="0"/>
                      </a:endParaRPr>
                    </a:p>
                  </a:txBody>
                  <a:tcPr marL="46004" marR="46004" marT="0" marB="0" anchor="ctr"/>
                </a:tc>
                <a:extLst>
                  <a:ext uri="{0D108BD9-81ED-4DB2-BD59-A6C34878D82A}">
                    <a16:rowId xmlns:a16="http://schemas.microsoft.com/office/drawing/2014/main" val="10003"/>
                  </a:ext>
                </a:extLst>
              </a:tr>
            </a:tbl>
          </a:graphicData>
        </a:graphic>
      </p:graphicFrame>
      <p:sp>
        <p:nvSpPr>
          <p:cNvPr id="3" name="TextBox 2"/>
          <p:cNvSpPr txBox="1"/>
          <p:nvPr/>
        </p:nvSpPr>
        <p:spPr>
          <a:xfrm>
            <a:off x="615613" y="3251123"/>
            <a:ext cx="7992730" cy="1188720"/>
          </a:xfrm>
          <a:prstGeom prst="rect">
            <a:avLst/>
          </a:prstGeom>
          <a:solidFill>
            <a:schemeClr val="accent1">
              <a:lumMod val="40000"/>
              <a:lumOff val="60000"/>
              <a:alpha val="54000"/>
            </a:schemeClr>
          </a:solidFill>
        </p:spPr>
        <p:txBody>
          <a:bodyPr wrap="square" rtlCol="0">
            <a:spAutoFit/>
          </a:bodyPr>
          <a:lstStyle/>
          <a:p>
            <a:endParaRPr lang="en-US" dirty="0"/>
          </a:p>
        </p:txBody>
      </p:sp>
    </p:spTree>
    <p:extLst>
      <p:ext uri="{BB962C8B-B14F-4D97-AF65-F5344CB8AC3E}">
        <p14:creationId xmlns:p14="http://schemas.microsoft.com/office/powerpoint/2010/main" val="228793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50524F"/>
                </a:solidFill>
              </a:rPr>
              <a:t>Course Instructors</a:t>
            </a:r>
          </a:p>
        </p:txBody>
      </p:sp>
      <p:sp>
        <p:nvSpPr>
          <p:cNvPr id="6" name="Text Placeholder 5"/>
          <p:cNvSpPr>
            <a:spLocks noGrp="1"/>
          </p:cNvSpPr>
          <p:nvPr>
            <p:ph type="body" idx="1"/>
          </p:nvPr>
        </p:nvSpPr>
        <p:spPr>
          <a:xfrm>
            <a:off x="457200" y="1261534"/>
            <a:ext cx="4334933" cy="4525963"/>
          </a:xfrm>
        </p:spPr>
        <p:txBody>
          <a:bodyPr/>
          <a:lstStyle/>
          <a:p>
            <a:pPr marL="304792" indent="0">
              <a:buNone/>
            </a:pPr>
            <a:r>
              <a:rPr lang="en-US" dirty="0"/>
              <a:t>David Liben, </a:t>
            </a:r>
          </a:p>
          <a:p>
            <a:pPr marL="304792" indent="0">
              <a:buNone/>
            </a:pPr>
            <a:r>
              <a:rPr lang="en-US" dirty="0"/>
              <a:t>Senior Content Specialist</a:t>
            </a:r>
          </a:p>
        </p:txBody>
      </p:sp>
      <p:sp>
        <p:nvSpPr>
          <p:cNvPr id="7" name="Text Placeholder 6"/>
          <p:cNvSpPr>
            <a:spLocks noGrp="1"/>
          </p:cNvSpPr>
          <p:nvPr>
            <p:ph type="body" idx="2"/>
          </p:nvPr>
        </p:nvSpPr>
        <p:spPr>
          <a:xfrm>
            <a:off x="4648201" y="1261533"/>
            <a:ext cx="4038599" cy="4525963"/>
          </a:xfrm>
        </p:spPr>
        <p:txBody>
          <a:bodyPr/>
          <a:lstStyle/>
          <a:p>
            <a:pPr marL="304792" indent="0">
              <a:buNone/>
            </a:pPr>
            <a:r>
              <a:rPr lang="en-US" dirty="0"/>
              <a:t>Carey Swanson, ELA/Literacy Specialist</a:t>
            </a:r>
          </a:p>
        </p:txBody>
      </p:sp>
      <p:pic>
        <p:nvPicPr>
          <p:cNvPr id="1026" name="Picture 2" descr="https://achievethecore.org/content/upload/davi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228" y="2176960"/>
            <a:ext cx="2413002" cy="3622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827" y="2404533"/>
            <a:ext cx="2375695" cy="3167593"/>
          </a:xfrm>
          <a:prstGeom prst="rect">
            <a:avLst/>
          </a:prstGeom>
        </p:spPr>
      </p:pic>
    </p:spTree>
    <p:extLst>
      <p:ext uri="{BB962C8B-B14F-4D97-AF65-F5344CB8AC3E}">
        <p14:creationId xmlns:p14="http://schemas.microsoft.com/office/powerpoint/2010/main" val="692117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Shape 1360"/>
          <p:cNvSpPr txBox="1">
            <a:spLocks noGrp="1"/>
          </p:cNvSpPr>
          <p:nvPr>
            <p:ph type="title"/>
          </p:nvPr>
        </p:nvSpPr>
        <p:spPr>
          <a:xfrm>
            <a:off x="321552" y="433937"/>
            <a:ext cx="8229600" cy="857400"/>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Weekly Dictation</a:t>
            </a:r>
          </a:p>
        </p:txBody>
      </p:sp>
      <p:sp>
        <p:nvSpPr>
          <p:cNvPr id="1361" name="Shape 1361"/>
          <p:cNvSpPr txBox="1">
            <a:spLocks noGrp="1"/>
          </p:cNvSpPr>
          <p:nvPr>
            <p:ph type="body" idx="1"/>
          </p:nvPr>
        </p:nvSpPr>
        <p:spPr>
          <a:xfrm>
            <a:off x="321552" y="1563981"/>
            <a:ext cx="8229600" cy="4637314"/>
          </a:xfrm>
          <a:prstGeom prst="rect">
            <a:avLst/>
          </a:prstGeom>
          <a:noFill/>
          <a:ln>
            <a:noFill/>
          </a:ln>
        </p:spPr>
        <p:txBody>
          <a:bodyPr lIns="91425" tIns="91425" rIns="91425" bIns="91425" anchor="t" anchorCtr="0">
            <a:noAutofit/>
          </a:bodyPr>
          <a:lstStyle/>
          <a:p>
            <a:pPr marL="76198" indent="0">
              <a:spcBef>
                <a:spcPts val="0"/>
              </a:spcBef>
              <a:buClr>
                <a:srgbClr val="333333"/>
              </a:buClr>
              <a:buSzPct val="25000"/>
              <a:buNone/>
            </a:pPr>
            <a:r>
              <a:rPr lang="en-US" b="1" dirty="0">
                <a:solidFill>
                  <a:srgbClr val="333333"/>
                </a:solidFill>
              </a:rPr>
              <a:t>Protocol:</a:t>
            </a:r>
          </a:p>
          <a:p>
            <a:pPr marL="76198" indent="0">
              <a:spcBef>
                <a:spcPts val="0"/>
              </a:spcBef>
              <a:buClr>
                <a:srgbClr val="333333"/>
              </a:buClr>
              <a:buSzPct val="25000"/>
              <a:buNone/>
            </a:pPr>
            <a:endParaRPr lang="en-US" dirty="0">
              <a:solidFill>
                <a:srgbClr val="333333"/>
              </a:solidFill>
            </a:endParaRPr>
          </a:p>
          <a:p>
            <a:pPr marL="76198" indent="0">
              <a:spcBef>
                <a:spcPts val="0"/>
              </a:spcBef>
              <a:buClr>
                <a:srgbClr val="333333"/>
              </a:buClr>
              <a:buSzPct val="25000"/>
              <a:buNone/>
            </a:pPr>
            <a:r>
              <a:rPr lang="en-US" b="1" dirty="0">
                <a:solidFill>
                  <a:srgbClr val="22A469"/>
                </a:solidFill>
              </a:rPr>
              <a:t>Dictate 10 words orally </a:t>
            </a:r>
          </a:p>
          <a:p>
            <a:pPr marL="76198" indent="0">
              <a:spcBef>
                <a:spcPts val="0"/>
              </a:spcBef>
              <a:buClr>
                <a:srgbClr val="333333"/>
              </a:buClr>
              <a:buSzPct val="25000"/>
              <a:buNone/>
            </a:pPr>
            <a:r>
              <a:rPr lang="en-US" dirty="0"/>
              <a:t> 7-8 words should focus on the weekly sound and spelling pattern. </a:t>
            </a:r>
          </a:p>
          <a:p>
            <a:pPr marL="76198" indent="0">
              <a:spcBef>
                <a:spcPts val="0"/>
              </a:spcBef>
              <a:buClr>
                <a:srgbClr val="333333"/>
              </a:buClr>
              <a:buSzPct val="25000"/>
              <a:buNone/>
            </a:pPr>
            <a:r>
              <a:rPr lang="en-US" dirty="0"/>
              <a:t> 2-3 words can focus on previously taught sound and spelling patterns.</a:t>
            </a:r>
          </a:p>
          <a:p>
            <a:pPr marL="76198" indent="0">
              <a:spcBef>
                <a:spcPts val="0"/>
              </a:spcBef>
              <a:buClr>
                <a:srgbClr val="333333"/>
              </a:buClr>
              <a:buSzPct val="25000"/>
              <a:buNone/>
            </a:pPr>
            <a:endParaRPr lang="en-US" dirty="0"/>
          </a:p>
          <a:p>
            <a:pPr marL="76198" indent="0">
              <a:spcBef>
                <a:spcPts val="0"/>
              </a:spcBef>
              <a:buClr>
                <a:srgbClr val="333333"/>
              </a:buClr>
              <a:buSzPct val="25000"/>
              <a:buNone/>
            </a:pPr>
            <a:r>
              <a:rPr lang="en-US" b="1" dirty="0">
                <a:solidFill>
                  <a:srgbClr val="22A469"/>
                </a:solidFill>
              </a:rPr>
              <a:t>Dictate one sentence </a:t>
            </a:r>
          </a:p>
          <a:p>
            <a:pPr marL="76198" indent="0">
              <a:spcBef>
                <a:spcPts val="0"/>
              </a:spcBef>
              <a:buClr>
                <a:srgbClr val="333333"/>
              </a:buClr>
              <a:buSzPct val="25000"/>
              <a:buNone/>
            </a:pPr>
            <a:r>
              <a:rPr lang="en-US" dirty="0"/>
              <a:t> The sentence should include 2-3 words that focus on the skill of the current week, along with a mix of new and previously taught high frequency words.</a:t>
            </a:r>
            <a:endParaRPr lang="en-US" dirty="0">
              <a:solidFill>
                <a:srgbClr val="333333"/>
              </a:solidFill>
            </a:endParaRPr>
          </a:p>
        </p:txBody>
      </p:sp>
      <p:sp>
        <p:nvSpPr>
          <p:cNvPr id="2" name="Oval Callout 1"/>
          <p:cNvSpPr/>
          <p:nvPr/>
        </p:nvSpPr>
        <p:spPr>
          <a:xfrm>
            <a:off x="5169159" y="161293"/>
            <a:ext cx="3232703" cy="1940852"/>
          </a:xfrm>
          <a:prstGeom prst="wedgeEllipseCallout">
            <a:avLst>
              <a:gd name="adj1" fmla="val -47576"/>
              <a:gd name="adj2" fmla="val 513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Lucida Sans" panose="020B0602030504020204" pitchFamily="34" charset="0"/>
              </a:rPr>
              <a:t>Include nonsense words to make sure the sound/spelling pattern is secure!</a:t>
            </a:r>
          </a:p>
        </p:txBody>
      </p:sp>
    </p:spTree>
    <p:extLst>
      <p:ext uri="{BB962C8B-B14F-4D97-AF65-F5344CB8AC3E}">
        <p14:creationId xmlns:p14="http://schemas.microsoft.com/office/powerpoint/2010/main" val="280882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rPr>
              <a:t>Kindergarten Considerations</a:t>
            </a:r>
          </a:p>
        </p:txBody>
      </p:sp>
      <p:sp>
        <p:nvSpPr>
          <p:cNvPr id="3" name="Text Placeholder 2"/>
          <p:cNvSpPr>
            <a:spLocks noGrp="1"/>
          </p:cNvSpPr>
          <p:nvPr>
            <p:ph type="body" idx="1"/>
          </p:nvPr>
        </p:nvSpPr>
        <p:spPr/>
        <p:txBody>
          <a:bodyPr/>
          <a:lstStyle/>
          <a:p>
            <a:pPr marL="304792" indent="0">
              <a:buNone/>
            </a:pPr>
            <a:endParaRPr lang="en-US" dirty="0"/>
          </a:p>
          <a:p>
            <a:pPr marL="304792" indent="0">
              <a:buNone/>
            </a:pPr>
            <a:endParaRPr lang="en-US" dirty="0"/>
          </a:p>
          <a:p>
            <a:pPr marL="304792" indent="0">
              <a:buNone/>
            </a:pPr>
            <a:r>
              <a:rPr lang="en-US" dirty="0"/>
              <a:t> </a:t>
            </a:r>
          </a:p>
        </p:txBody>
      </p:sp>
      <p:sp>
        <p:nvSpPr>
          <p:cNvPr id="4" name="Text Placeholder 3"/>
          <p:cNvSpPr>
            <a:spLocks noGrp="1"/>
          </p:cNvSpPr>
          <p:nvPr>
            <p:ph type="body" idx="2"/>
          </p:nvPr>
        </p:nvSpPr>
        <p:spPr>
          <a:xfrm>
            <a:off x="4680857" y="1417636"/>
            <a:ext cx="4038599" cy="4525963"/>
          </a:xfrm>
        </p:spPr>
        <p:txBody>
          <a:bodyPr/>
          <a:lstStyle/>
          <a:p>
            <a:pPr marL="304792" indent="0">
              <a:buNone/>
            </a:pPr>
            <a:r>
              <a:rPr lang="en-US" dirty="0">
                <a:solidFill>
                  <a:srgbClr val="50524F"/>
                </a:solidFill>
              </a:rPr>
              <a:t>“I’m going to say a word, you write the letter that makes the first sound.”</a:t>
            </a:r>
          </a:p>
          <a:p>
            <a:pPr marL="304792" indent="0">
              <a:buNone/>
            </a:pPr>
            <a:endParaRPr lang="en-US" dirty="0">
              <a:solidFill>
                <a:srgbClr val="50524F"/>
              </a:solidFill>
            </a:endParaRPr>
          </a:p>
          <a:p>
            <a:pPr marL="304792" indent="0">
              <a:buNone/>
            </a:pPr>
            <a:r>
              <a:rPr lang="en-US" dirty="0">
                <a:solidFill>
                  <a:srgbClr val="50524F"/>
                </a:solidFill>
              </a:rPr>
              <a:t>“I’m going to say some words with short </a:t>
            </a:r>
            <a:r>
              <a:rPr lang="en-US" dirty="0" err="1">
                <a:solidFill>
                  <a:srgbClr val="50524F"/>
                </a:solidFill>
              </a:rPr>
              <a:t>i</a:t>
            </a:r>
            <a:r>
              <a:rPr lang="en-US" dirty="0">
                <a:solidFill>
                  <a:srgbClr val="50524F"/>
                </a:solidFill>
              </a:rPr>
              <a:t> and short a in the middle.  Write the letter that represents the sounds you hear.”</a:t>
            </a:r>
          </a:p>
        </p:txBody>
      </p:sp>
      <p:sp>
        <p:nvSpPr>
          <p:cNvPr id="5" name="Vertical Scroll 4"/>
          <p:cNvSpPr/>
          <p:nvPr/>
        </p:nvSpPr>
        <p:spPr>
          <a:xfrm>
            <a:off x="457200" y="1417636"/>
            <a:ext cx="4013720" cy="4525963"/>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792"/>
            <a:r>
              <a:rPr lang="en-US" sz="2400" dirty="0">
                <a:latin typeface="Lucida Sans" panose="020B0602030504020204" pitchFamily="34" charset="0"/>
              </a:rPr>
              <a:t>Before enough phonics sound/spelling patterns have been taught, modify the dictation to match taught skills.</a:t>
            </a:r>
          </a:p>
        </p:txBody>
      </p:sp>
    </p:spTree>
    <p:extLst>
      <p:ext uri="{BB962C8B-B14F-4D97-AF65-F5344CB8AC3E}">
        <p14:creationId xmlns:p14="http://schemas.microsoft.com/office/powerpoint/2010/main" val="307773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rPr>
              <a:t>Guidelines for Responding to Data</a:t>
            </a:r>
          </a:p>
        </p:txBody>
      </p:sp>
      <p:sp>
        <p:nvSpPr>
          <p:cNvPr id="3" name="Text Placeholder 2"/>
          <p:cNvSpPr>
            <a:spLocks noGrp="1"/>
          </p:cNvSpPr>
          <p:nvPr>
            <p:ph type="body" idx="1"/>
          </p:nvPr>
        </p:nvSpPr>
        <p:spPr/>
        <p:txBody>
          <a:bodyPr/>
          <a:lstStyle/>
          <a:p>
            <a:pPr marL="304792" indent="0">
              <a:buNone/>
            </a:pPr>
            <a:r>
              <a:rPr lang="en-US" dirty="0"/>
              <a:t>Lots of students experienced challenges: </a:t>
            </a:r>
            <a:r>
              <a:rPr lang="en-US" b="1" dirty="0"/>
              <a:t>Whole Class reteach!</a:t>
            </a:r>
          </a:p>
        </p:txBody>
      </p:sp>
      <p:sp>
        <p:nvSpPr>
          <p:cNvPr id="4" name="Text Placeholder 3"/>
          <p:cNvSpPr>
            <a:spLocks noGrp="1"/>
          </p:cNvSpPr>
          <p:nvPr>
            <p:ph type="body" idx="2"/>
          </p:nvPr>
        </p:nvSpPr>
        <p:spPr/>
        <p:txBody>
          <a:bodyPr/>
          <a:lstStyle/>
          <a:p>
            <a:pPr marL="304792" indent="0">
              <a:buNone/>
            </a:pPr>
            <a:r>
              <a:rPr lang="en-US" dirty="0"/>
              <a:t>Individual students experienced challenges: </a:t>
            </a:r>
            <a:r>
              <a:rPr lang="en-US" b="1" dirty="0"/>
              <a:t>Small Group support!</a:t>
            </a:r>
          </a:p>
        </p:txBody>
      </p:sp>
      <p:pic>
        <p:nvPicPr>
          <p:cNvPr id="5" name="Picture 4"/>
          <p:cNvPicPr>
            <a:picLocks noChangeAspect="1"/>
          </p:cNvPicPr>
          <p:nvPr/>
        </p:nvPicPr>
        <p:blipFill>
          <a:blip r:embed="rId3"/>
          <a:stretch>
            <a:fillRect/>
          </a:stretch>
        </p:blipFill>
        <p:spPr>
          <a:xfrm>
            <a:off x="793508" y="3689480"/>
            <a:ext cx="2571750" cy="1905000"/>
          </a:xfrm>
          <a:prstGeom prst="rect">
            <a:avLst/>
          </a:prstGeom>
        </p:spPr>
      </p:pic>
      <p:pic>
        <p:nvPicPr>
          <p:cNvPr id="6" name="Picture 5"/>
          <p:cNvPicPr>
            <a:picLocks noChangeAspect="1"/>
          </p:cNvPicPr>
          <p:nvPr/>
        </p:nvPicPr>
        <p:blipFill>
          <a:blip r:embed="rId4"/>
          <a:stretch>
            <a:fillRect/>
          </a:stretch>
        </p:blipFill>
        <p:spPr>
          <a:xfrm>
            <a:off x="5931145" y="3863181"/>
            <a:ext cx="1472712" cy="2079123"/>
          </a:xfrm>
          <a:prstGeom prst="rect">
            <a:avLst/>
          </a:prstGeom>
        </p:spPr>
      </p:pic>
    </p:spTree>
    <p:extLst>
      <p:ext uri="{BB962C8B-B14F-4D97-AF65-F5344CB8AC3E}">
        <p14:creationId xmlns:p14="http://schemas.microsoft.com/office/powerpoint/2010/main" val="1045414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9897" y="1178645"/>
            <a:ext cx="2967643" cy="2532389"/>
          </a:xfrm>
          <a:prstGeom prst="rect">
            <a:avLst/>
          </a:prstGeom>
        </p:spPr>
      </p:pic>
      <p:sp>
        <p:nvSpPr>
          <p:cNvPr id="2" name="Title 1"/>
          <p:cNvSpPr>
            <a:spLocks noGrp="1"/>
          </p:cNvSpPr>
          <p:nvPr>
            <p:ph type="title"/>
          </p:nvPr>
        </p:nvSpPr>
        <p:spPr/>
        <p:txBody>
          <a:bodyPr/>
          <a:lstStyle/>
          <a:p>
            <a:r>
              <a:rPr lang="en-US" dirty="0">
                <a:solidFill>
                  <a:srgbClr val="50524F"/>
                </a:solidFill>
              </a:rPr>
              <a:t>Aim high!</a:t>
            </a:r>
          </a:p>
        </p:txBody>
      </p:sp>
      <p:sp>
        <p:nvSpPr>
          <p:cNvPr id="3" name="Text Placeholder 2"/>
          <p:cNvSpPr>
            <a:spLocks noGrp="1"/>
          </p:cNvSpPr>
          <p:nvPr>
            <p:ph type="body" idx="1"/>
          </p:nvPr>
        </p:nvSpPr>
        <p:spPr/>
        <p:txBody>
          <a:bodyPr/>
          <a:lstStyle/>
          <a:p>
            <a:pPr marL="565150" indent="-260350">
              <a:buFont typeface="Arial" panose="020B0604020202020204" pitchFamily="34" charset="0"/>
              <a:buChar char="•"/>
            </a:pPr>
            <a:r>
              <a:rPr lang="en-US" dirty="0"/>
              <a:t>If a skill is not secure for 80 % of the class, address it.</a:t>
            </a:r>
          </a:p>
          <a:p>
            <a:pPr marL="565150" indent="-260350">
              <a:buFont typeface="Arial" panose="020B0604020202020204" pitchFamily="34" charset="0"/>
              <a:buChar char="•"/>
            </a:pPr>
            <a:endParaRPr lang="en-US" dirty="0"/>
          </a:p>
          <a:p>
            <a:pPr marL="565150" indent="-260350">
              <a:buFont typeface="Arial" panose="020B0604020202020204" pitchFamily="34" charset="0"/>
              <a:buChar char="•"/>
            </a:pPr>
            <a:r>
              <a:rPr lang="en-US" dirty="0"/>
              <a:t>If individual students aren’t mastering sound and spelling patterns are at 80% accuracy, support in small groups or one on one.</a:t>
            </a:r>
          </a:p>
        </p:txBody>
      </p:sp>
      <p:sp>
        <p:nvSpPr>
          <p:cNvPr id="5" name="Wave 4"/>
          <p:cNvSpPr/>
          <p:nvPr/>
        </p:nvSpPr>
        <p:spPr>
          <a:xfrm>
            <a:off x="5137265" y="3950025"/>
            <a:ext cx="3549534" cy="2176138"/>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Lucida Sans" panose="020B0602030504020204" pitchFamily="34" charset="0"/>
              </a:rPr>
              <a:t>Rule of thumb:</a:t>
            </a:r>
          </a:p>
          <a:p>
            <a:pPr algn="ctr"/>
            <a:r>
              <a:rPr lang="en-US" sz="2400" dirty="0">
                <a:latin typeface="Lucida Sans" panose="020B0602030504020204" pitchFamily="34" charset="0"/>
              </a:rPr>
              <a:t>Go for 80% or above!</a:t>
            </a:r>
          </a:p>
        </p:txBody>
      </p:sp>
    </p:spTree>
    <p:extLst>
      <p:ext uri="{BB962C8B-B14F-4D97-AF65-F5344CB8AC3E}">
        <p14:creationId xmlns:p14="http://schemas.microsoft.com/office/powerpoint/2010/main" val="181212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500" y="403369"/>
            <a:ext cx="8229600" cy="1143000"/>
          </a:xfrm>
        </p:spPr>
        <p:txBody>
          <a:bodyPr/>
          <a:lstStyle/>
          <a:p>
            <a:r>
              <a:rPr lang="en-US" sz="3200" dirty="0">
                <a:solidFill>
                  <a:srgbClr val="50524F"/>
                </a:solidFill>
              </a:rPr>
              <a:t>Different Students, Different Needs</a:t>
            </a:r>
          </a:p>
        </p:txBody>
      </p:sp>
      <p:sp>
        <p:nvSpPr>
          <p:cNvPr id="4" name="Text Placeholder 3"/>
          <p:cNvSpPr>
            <a:spLocks noGrp="1"/>
          </p:cNvSpPr>
          <p:nvPr>
            <p:ph type="body" idx="2"/>
          </p:nvPr>
        </p:nvSpPr>
        <p:spPr>
          <a:xfrm>
            <a:off x="3499481" y="1782474"/>
            <a:ext cx="5401923" cy="4875830"/>
          </a:xfrm>
        </p:spPr>
        <p:txBody>
          <a:bodyPr/>
          <a:lstStyle/>
          <a:p>
            <a:pPr marL="304792" indent="0">
              <a:buNone/>
            </a:pPr>
            <a:r>
              <a:rPr lang="en-US" sz="2500" dirty="0"/>
              <a:t>Some students need more practice, others less.</a:t>
            </a:r>
          </a:p>
          <a:p>
            <a:pPr marL="304792" indent="0">
              <a:buNone/>
            </a:pPr>
            <a:endParaRPr lang="en-US" sz="2500" dirty="0"/>
          </a:p>
          <a:p>
            <a:pPr marL="304792" indent="0">
              <a:buNone/>
            </a:pPr>
            <a:r>
              <a:rPr lang="en-US" sz="2500" dirty="0"/>
              <a:t>Some students catch on to these skills quickly; others need more time.</a:t>
            </a:r>
          </a:p>
          <a:p>
            <a:pPr marL="304792" indent="0">
              <a:buNone/>
            </a:pPr>
            <a:endParaRPr lang="en-US" sz="2500" dirty="0"/>
          </a:p>
          <a:p>
            <a:pPr marL="304792" indent="0">
              <a:buNone/>
            </a:pPr>
            <a:r>
              <a:rPr lang="en-US" sz="2500" dirty="0"/>
              <a:t>This is not a reflection of intellect, but it is an instructional need that must be addressed!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276" y="3682967"/>
            <a:ext cx="2019696" cy="2002024"/>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29" y="1730323"/>
            <a:ext cx="1507295" cy="181629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9007" y="1955362"/>
            <a:ext cx="1490474" cy="1591252"/>
          </a:xfrm>
          <a:prstGeom prst="rect">
            <a:avLst/>
          </a:prstGeom>
        </p:spPr>
      </p:pic>
    </p:spTree>
    <p:extLst>
      <p:ext uri="{BB962C8B-B14F-4D97-AF65-F5344CB8AC3E}">
        <p14:creationId xmlns:p14="http://schemas.microsoft.com/office/powerpoint/2010/main" val="74471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50" y="266007"/>
            <a:ext cx="8229600" cy="1143000"/>
          </a:xfrm>
        </p:spPr>
        <p:txBody>
          <a:bodyPr/>
          <a:lstStyle/>
          <a:p>
            <a:r>
              <a:rPr lang="en-US" sz="3200" dirty="0">
                <a:solidFill>
                  <a:srgbClr val="50524F"/>
                </a:solidFill>
              </a:rPr>
              <a:t>Keep the Pace and Teach with Urgency!</a:t>
            </a:r>
          </a:p>
        </p:txBody>
      </p:sp>
      <p:sp>
        <p:nvSpPr>
          <p:cNvPr id="3" name="Text Placeholder 2"/>
          <p:cNvSpPr>
            <a:spLocks noGrp="1"/>
          </p:cNvSpPr>
          <p:nvPr>
            <p:ph type="body" idx="1"/>
          </p:nvPr>
        </p:nvSpPr>
        <p:spPr>
          <a:xfrm>
            <a:off x="1" y="1409007"/>
            <a:ext cx="3918856" cy="4525963"/>
          </a:xfrm>
        </p:spPr>
        <p:txBody>
          <a:bodyPr/>
          <a:lstStyle/>
          <a:p>
            <a:pPr marL="565150" indent="-260350"/>
            <a:r>
              <a:rPr lang="en-US" sz="2000" dirty="0"/>
              <a:t>Students can work on more than one skill at the same time!</a:t>
            </a:r>
          </a:p>
          <a:p>
            <a:pPr marL="304800" indent="0">
              <a:buNone/>
            </a:pPr>
            <a:endParaRPr lang="en-US" sz="600" dirty="0"/>
          </a:p>
          <a:p>
            <a:pPr marL="565150" indent="-260350"/>
            <a:r>
              <a:rPr lang="en-US" sz="2000" dirty="0"/>
              <a:t>Replacing grade-level scope and sequence skills with below-level content will result in a huge disconnect between students who keep pace and those who fall behind!</a:t>
            </a:r>
          </a:p>
          <a:p>
            <a:pPr marL="304800" indent="0">
              <a:buNone/>
            </a:pPr>
            <a:endParaRPr lang="en-US" sz="600" dirty="0"/>
          </a:p>
          <a:p>
            <a:pPr marL="565150" indent="-260350"/>
            <a:r>
              <a:rPr lang="en-US" sz="2000" dirty="0"/>
              <a:t>Don’t create “haves” and “have nots” in your classroom!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857" y="1772475"/>
            <a:ext cx="4992641" cy="3267012"/>
          </a:xfrm>
          <a:prstGeom prst="rect">
            <a:avLst/>
          </a:prstGeom>
        </p:spPr>
      </p:pic>
    </p:spTree>
    <p:extLst>
      <p:ext uri="{BB962C8B-B14F-4D97-AF65-F5344CB8AC3E}">
        <p14:creationId xmlns:p14="http://schemas.microsoft.com/office/powerpoint/2010/main" val="3668244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rPr>
              <a:t>Sample Data Set: What to Do?</a:t>
            </a:r>
          </a:p>
        </p:txBody>
      </p:sp>
      <p:graphicFrame>
        <p:nvGraphicFramePr>
          <p:cNvPr id="5" name="Table 4"/>
          <p:cNvGraphicFramePr>
            <a:graphicFrameLocks noGrp="1"/>
          </p:cNvGraphicFramePr>
          <p:nvPr>
            <p:extLst>
              <p:ext uri="{D42A27DB-BD31-4B8C-83A1-F6EECF244321}">
                <p14:modId xmlns:p14="http://schemas.microsoft.com/office/powerpoint/2010/main" val="3511673066"/>
              </p:ext>
            </p:extLst>
          </p:nvPr>
        </p:nvGraphicFramePr>
        <p:xfrm>
          <a:off x="606830" y="1766772"/>
          <a:ext cx="8079970" cy="3968997"/>
        </p:xfrm>
        <a:graphic>
          <a:graphicData uri="http://schemas.openxmlformats.org/drawingml/2006/table">
            <a:tbl>
              <a:tblPr firstRow="1" bandRow="1">
                <a:tableStyleId>{295C2E68-A0DA-4108-AF7E-2E3958B79FE0}</a:tableStyleId>
              </a:tblPr>
              <a:tblGrid>
                <a:gridCol w="3092335">
                  <a:extLst>
                    <a:ext uri="{9D8B030D-6E8A-4147-A177-3AD203B41FA5}">
                      <a16:colId xmlns:a16="http://schemas.microsoft.com/office/drawing/2014/main" val="20000"/>
                    </a:ext>
                  </a:extLst>
                </a:gridCol>
                <a:gridCol w="4987635">
                  <a:extLst>
                    <a:ext uri="{9D8B030D-6E8A-4147-A177-3AD203B41FA5}">
                      <a16:colId xmlns:a16="http://schemas.microsoft.com/office/drawing/2014/main" val="20001"/>
                    </a:ext>
                  </a:extLst>
                </a:gridCol>
              </a:tblGrid>
              <a:tr h="560793">
                <a:tc gridSpan="2">
                  <a:txBody>
                    <a:bodyPr/>
                    <a:lstStyle/>
                    <a:p>
                      <a:pPr algn="ctr"/>
                      <a:r>
                        <a:rPr lang="en-US" sz="2400" dirty="0">
                          <a:latin typeface="Lucida Sans" panose="020B0602030504020204" pitchFamily="34" charset="0"/>
                        </a:rPr>
                        <a:t>Sample Data: 28 Students</a:t>
                      </a:r>
                    </a:p>
                  </a:txBody>
                  <a:tcPr anchor="ctr"/>
                </a:tc>
                <a:tc hMerge="1">
                  <a:txBody>
                    <a:bodyPr/>
                    <a:lstStyle/>
                    <a:p>
                      <a:pPr algn="ctr"/>
                      <a:endParaRPr lang="en-US" sz="2600" dirty="0">
                        <a:latin typeface="Lucida Sans" panose="020B0602030504020204" pitchFamily="34" charset="0"/>
                      </a:endParaRPr>
                    </a:p>
                  </a:txBody>
                  <a:tcPr anchor="ctr"/>
                </a:tc>
                <a:extLst>
                  <a:ext uri="{0D108BD9-81ED-4DB2-BD59-A6C34878D82A}">
                    <a16:rowId xmlns:a16="http://schemas.microsoft.com/office/drawing/2014/main" val="10000"/>
                  </a:ext>
                </a:extLst>
              </a:tr>
              <a:tr h="481594">
                <a:tc>
                  <a:txBody>
                    <a:bodyPr/>
                    <a:lstStyle/>
                    <a:p>
                      <a:pPr algn="ctr"/>
                      <a:r>
                        <a:rPr lang="en-US" sz="2200" dirty="0">
                          <a:solidFill>
                            <a:srgbClr val="50524F"/>
                          </a:solidFill>
                          <a:latin typeface="Lucida Sans" panose="020B0602030504020204" pitchFamily="34" charset="0"/>
                        </a:rPr>
                        <a:t>16</a:t>
                      </a:r>
                      <a:r>
                        <a:rPr lang="en-US" sz="2200" baseline="0" dirty="0">
                          <a:solidFill>
                            <a:srgbClr val="50524F"/>
                          </a:solidFill>
                          <a:latin typeface="Lucida Sans" panose="020B0602030504020204" pitchFamily="34" charset="0"/>
                        </a:rPr>
                        <a:t> students</a:t>
                      </a:r>
                      <a:endParaRPr lang="en-US" sz="2200" dirty="0">
                        <a:solidFill>
                          <a:srgbClr val="50524F"/>
                        </a:solidFill>
                        <a:latin typeface="Lucida Sans" panose="020B0602030504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aseline="0" dirty="0">
                          <a:solidFill>
                            <a:srgbClr val="50524F"/>
                          </a:solidFill>
                          <a:latin typeface="Lucida Sans" panose="020B0602030504020204" pitchFamily="34" charset="0"/>
                        </a:rPr>
                        <a:t>No errors!</a:t>
                      </a:r>
                      <a:endParaRPr lang="en-US" sz="2200" dirty="0">
                        <a:solidFill>
                          <a:srgbClr val="50524F"/>
                        </a:solidFill>
                        <a:latin typeface="Lucida Sans" panose="020B0602030504020204" pitchFamily="34" charset="0"/>
                      </a:endParaRPr>
                    </a:p>
                  </a:txBody>
                  <a:tcPr anchor="ctr"/>
                </a:tc>
                <a:extLst>
                  <a:ext uri="{0D108BD9-81ED-4DB2-BD59-A6C34878D82A}">
                    <a16:rowId xmlns:a16="http://schemas.microsoft.com/office/drawing/2014/main" val="10001"/>
                  </a:ext>
                </a:extLst>
              </a:tr>
              <a:tr h="1222508">
                <a:tc>
                  <a:txBody>
                    <a:bodyPr/>
                    <a:lstStyle/>
                    <a:p>
                      <a:pPr algn="ctr"/>
                      <a:r>
                        <a:rPr lang="en-US" sz="2200" dirty="0">
                          <a:solidFill>
                            <a:srgbClr val="50524F"/>
                          </a:solidFill>
                          <a:latin typeface="Lucida Sans" panose="020B0602030504020204" pitchFamily="34" charset="0"/>
                        </a:rPr>
                        <a:t>6 students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50524F"/>
                          </a:solidFill>
                          <a:latin typeface="Lucida Sans" panose="020B0602030504020204" pitchFamily="34" charset="0"/>
                        </a:rPr>
                        <a:t>7/8 on current sounds, 1-2 errors on previously reviewed sounds, accurate on sentence.</a:t>
                      </a:r>
                    </a:p>
                  </a:txBody>
                  <a:tcPr anchor="ctr"/>
                </a:tc>
                <a:extLst>
                  <a:ext uri="{0D108BD9-81ED-4DB2-BD59-A6C34878D82A}">
                    <a16:rowId xmlns:a16="http://schemas.microsoft.com/office/drawing/2014/main" val="10002"/>
                  </a:ext>
                </a:extLst>
              </a:tr>
              <a:tr h="852051">
                <a:tc>
                  <a:txBody>
                    <a:bodyPr/>
                    <a:lstStyle/>
                    <a:p>
                      <a:pPr algn="ctr"/>
                      <a:r>
                        <a:rPr lang="en-US" sz="2200" dirty="0">
                          <a:solidFill>
                            <a:srgbClr val="50524F"/>
                          </a:solidFill>
                          <a:latin typeface="Lucida Sans" panose="020B0602030504020204" pitchFamily="34" charset="0"/>
                        </a:rPr>
                        <a:t>2 students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50524F"/>
                          </a:solidFill>
                          <a:latin typeface="Lucida Sans" panose="020B0602030504020204" pitchFamily="34" charset="0"/>
                        </a:rPr>
                        <a:t>2-3 errors on current sounds, with error in sentence.</a:t>
                      </a:r>
                    </a:p>
                  </a:txBody>
                  <a:tcPr anchor="ctr"/>
                </a:tc>
                <a:extLst>
                  <a:ext uri="{0D108BD9-81ED-4DB2-BD59-A6C34878D82A}">
                    <a16:rowId xmlns:a16="http://schemas.microsoft.com/office/drawing/2014/main" val="10003"/>
                  </a:ext>
                </a:extLst>
              </a:tr>
              <a:tr h="852051">
                <a:tc>
                  <a:txBody>
                    <a:bodyPr/>
                    <a:lstStyle/>
                    <a:p>
                      <a:pPr algn="ctr"/>
                      <a:r>
                        <a:rPr lang="en-US" sz="2200" dirty="0">
                          <a:solidFill>
                            <a:srgbClr val="50524F"/>
                          </a:solidFill>
                          <a:latin typeface="Lucida Sans" panose="020B0602030504020204" pitchFamily="34" charset="0"/>
                        </a:rPr>
                        <a:t>4 students </a:t>
                      </a:r>
                    </a:p>
                  </a:txBody>
                  <a:tcPr anchor="ctr"/>
                </a:tc>
                <a:tc>
                  <a:txBody>
                    <a:bodyPr/>
                    <a:lstStyle/>
                    <a:p>
                      <a:pPr algn="ctr"/>
                      <a:r>
                        <a:rPr lang="en-US" sz="2200" dirty="0">
                          <a:solidFill>
                            <a:srgbClr val="50524F"/>
                          </a:solidFill>
                          <a:latin typeface="Lucida Sans" panose="020B0602030504020204" pitchFamily="34" charset="0"/>
                        </a:rPr>
                        <a:t>less than 5 out of ten, varied error</a:t>
                      </a:r>
                      <a:r>
                        <a:rPr lang="en-US" sz="2200" baseline="0" dirty="0">
                          <a:solidFill>
                            <a:srgbClr val="50524F"/>
                          </a:solidFill>
                          <a:latin typeface="Lucida Sans" panose="020B0602030504020204" pitchFamily="34" charset="0"/>
                        </a:rPr>
                        <a:t>s in dictation and sentence.</a:t>
                      </a:r>
                      <a:endParaRPr lang="en-US" sz="2200" dirty="0">
                        <a:solidFill>
                          <a:srgbClr val="50524F"/>
                        </a:solidFill>
                        <a:latin typeface="Lucida Sans" panose="020B0602030504020204" pitchFamily="34" charset="0"/>
                      </a:endParaRPr>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41081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8539" y="266007"/>
            <a:ext cx="8229600" cy="1143000"/>
          </a:xfrm>
        </p:spPr>
        <p:txBody>
          <a:bodyPr/>
          <a:lstStyle/>
          <a:p>
            <a:r>
              <a:rPr lang="en-US" dirty="0">
                <a:solidFill>
                  <a:srgbClr val="50524F"/>
                </a:solidFill>
              </a:rPr>
              <a:t>Online Discussion</a:t>
            </a:r>
          </a:p>
        </p:txBody>
      </p:sp>
      <p:sp>
        <p:nvSpPr>
          <p:cNvPr id="3" name="Text Placeholder 2"/>
          <p:cNvSpPr>
            <a:spLocks noGrp="1"/>
          </p:cNvSpPr>
          <p:nvPr>
            <p:ph type="body" idx="1"/>
          </p:nvPr>
        </p:nvSpPr>
        <p:spPr>
          <a:xfrm>
            <a:off x="438539" y="1586968"/>
            <a:ext cx="8229600" cy="4525963"/>
          </a:xfrm>
        </p:spPr>
        <p:txBody>
          <a:bodyPr/>
          <a:lstStyle/>
          <a:p>
            <a:pPr marL="304792" indent="0">
              <a:buNone/>
            </a:pPr>
            <a:r>
              <a:rPr lang="en-US" dirty="0"/>
              <a:t>What would you do?!</a:t>
            </a:r>
          </a:p>
          <a:p>
            <a:pPr marL="304792" indent="0">
              <a:buNone/>
            </a:pPr>
            <a:endParaRPr lang="en-US" dirty="0"/>
          </a:p>
          <a:p>
            <a:pPr marL="304792" indent="0">
              <a:buNone/>
            </a:pPr>
            <a:r>
              <a:rPr lang="en-US" dirty="0"/>
              <a:t>Select one of the groups from the sample data and note what you would plan for the following week’s instruction.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9282" y="4107538"/>
            <a:ext cx="3173753" cy="2005393"/>
          </a:xfrm>
          <a:prstGeom prst="rect">
            <a:avLst/>
          </a:prstGeom>
        </p:spPr>
      </p:pic>
    </p:spTree>
    <p:extLst>
      <p:ext uri="{BB962C8B-B14F-4D97-AF65-F5344CB8AC3E}">
        <p14:creationId xmlns:p14="http://schemas.microsoft.com/office/powerpoint/2010/main" val="2279227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Shape 1339"/>
          <p:cNvSpPr txBox="1">
            <a:spLocks noGrp="1"/>
          </p:cNvSpPr>
          <p:nvPr>
            <p:ph type="title"/>
          </p:nvPr>
        </p:nvSpPr>
        <p:spPr>
          <a:xfrm>
            <a:off x="497178" y="366173"/>
            <a:ext cx="8229600" cy="857400"/>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Assessment Guidance</a:t>
            </a:r>
          </a:p>
        </p:txBody>
      </p:sp>
      <p:graphicFrame>
        <p:nvGraphicFramePr>
          <p:cNvPr id="2" name="Table 1"/>
          <p:cNvGraphicFramePr>
            <a:graphicFrameLocks noGrp="1"/>
          </p:cNvGraphicFramePr>
          <p:nvPr>
            <p:extLst>
              <p:ext uri="{D42A27DB-BD31-4B8C-83A1-F6EECF244321}">
                <p14:modId xmlns:p14="http://schemas.microsoft.com/office/powerpoint/2010/main" val="3496924419"/>
              </p:ext>
            </p:extLst>
          </p:nvPr>
        </p:nvGraphicFramePr>
        <p:xfrm>
          <a:off x="615613" y="1385840"/>
          <a:ext cx="7992730" cy="4454615"/>
        </p:xfrm>
        <a:graphic>
          <a:graphicData uri="http://schemas.openxmlformats.org/drawingml/2006/table">
            <a:tbl>
              <a:tblPr firstRow="1" firstCol="1" bandRow="1">
                <a:tableStyleId>{295C2E68-A0DA-4108-AF7E-2E3958B79FE0}</a:tableStyleId>
              </a:tblPr>
              <a:tblGrid>
                <a:gridCol w="1821876">
                  <a:extLst>
                    <a:ext uri="{9D8B030D-6E8A-4147-A177-3AD203B41FA5}">
                      <a16:colId xmlns:a16="http://schemas.microsoft.com/office/drawing/2014/main" val="20000"/>
                    </a:ext>
                  </a:extLst>
                </a:gridCol>
                <a:gridCol w="2947602">
                  <a:extLst>
                    <a:ext uri="{9D8B030D-6E8A-4147-A177-3AD203B41FA5}">
                      <a16:colId xmlns:a16="http://schemas.microsoft.com/office/drawing/2014/main" val="20001"/>
                    </a:ext>
                  </a:extLst>
                </a:gridCol>
                <a:gridCol w="3223252">
                  <a:extLst>
                    <a:ext uri="{9D8B030D-6E8A-4147-A177-3AD203B41FA5}">
                      <a16:colId xmlns:a16="http://schemas.microsoft.com/office/drawing/2014/main" val="20002"/>
                    </a:ext>
                  </a:extLst>
                </a:gridCol>
              </a:tblGrid>
              <a:tr h="658776">
                <a:tc>
                  <a:txBody>
                    <a:bodyPr/>
                    <a:lstStyle/>
                    <a:p>
                      <a:r>
                        <a:rPr lang="en-US" sz="1800" dirty="0">
                          <a:effectLst/>
                          <a:latin typeface="Lucida Sans" panose="020B0602030504020204" pitchFamily="34" charset="0"/>
                        </a:rPr>
                        <a:t>Assessment</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Notes</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a:effectLst/>
                          <a:latin typeface="Lucida Sans" panose="020B0602030504020204" pitchFamily="34" charset="0"/>
                        </a:rPr>
                        <a:t>Frequency and Response</a:t>
                      </a:r>
                      <a:endParaRPr lang="en-US" sz="1800">
                        <a:solidFill>
                          <a:srgbClr val="000000"/>
                        </a:solidFill>
                        <a:effectLst/>
                        <a:latin typeface="Lucida Sans" panose="020B0602030504020204" pitchFamily="34" charset="0"/>
                      </a:endParaRPr>
                    </a:p>
                  </a:txBody>
                  <a:tcPr marL="46004" marR="46004" marT="0" marB="0" anchor="ctr"/>
                </a:tc>
                <a:extLst>
                  <a:ext uri="{0D108BD9-81ED-4DB2-BD59-A6C34878D82A}">
                    <a16:rowId xmlns:a16="http://schemas.microsoft.com/office/drawing/2014/main" val="10000"/>
                  </a:ext>
                </a:extLst>
              </a:tr>
              <a:tr h="1160737">
                <a:tc>
                  <a:txBody>
                    <a:bodyPr/>
                    <a:lstStyle/>
                    <a:p>
                      <a:r>
                        <a:rPr lang="en-US" sz="1800" dirty="0">
                          <a:effectLst/>
                          <a:latin typeface="Lucida Sans" panose="020B0602030504020204" pitchFamily="34" charset="0"/>
                        </a:rPr>
                        <a:t>Observation Checklist</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Informal checklist.</a:t>
                      </a:r>
                      <a:endParaRPr lang="en-US" sz="1800" dirty="0">
                        <a:solidFill>
                          <a:srgbClr val="000000"/>
                        </a:solidFill>
                        <a:effectLst/>
                        <a:latin typeface="Lucida Sans" panose="020B0602030504020204" pitchFamily="34" charset="0"/>
                        <a:ea typeface="Lucida Sans" panose="020B0602030504020204" pitchFamily="34" charset="0"/>
                        <a:cs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Daily, with immediate on-the-spot feedback and support as needed.</a:t>
                      </a:r>
                      <a:endParaRPr lang="en-US" sz="1800" dirty="0">
                        <a:solidFill>
                          <a:srgbClr val="000000"/>
                        </a:solidFill>
                        <a:effectLst/>
                        <a:latin typeface="Lucida Sans" panose="020B0602030504020204" pitchFamily="34" charset="0"/>
                      </a:endParaRPr>
                    </a:p>
                  </a:txBody>
                  <a:tcPr marL="46004" marR="46004" marT="0" marB="0" anchor="ctr"/>
                </a:tc>
                <a:extLst>
                  <a:ext uri="{0D108BD9-81ED-4DB2-BD59-A6C34878D82A}">
                    <a16:rowId xmlns:a16="http://schemas.microsoft.com/office/drawing/2014/main" val="10001"/>
                  </a:ext>
                </a:extLst>
              </a:tr>
              <a:tr h="1317551">
                <a:tc>
                  <a:txBody>
                    <a:bodyPr/>
                    <a:lstStyle/>
                    <a:p>
                      <a:r>
                        <a:rPr lang="en-US" sz="1800" dirty="0">
                          <a:effectLst/>
                          <a:latin typeface="Lucida Sans" panose="020B0602030504020204" pitchFamily="34" charset="0"/>
                        </a:rPr>
                        <a:t>Dictation</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Weekly, following assessment protocol.</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Weekly, with priorities for small group re-teaching the following week as a response.</a:t>
                      </a:r>
                      <a:endParaRPr lang="en-US" sz="1800" dirty="0">
                        <a:solidFill>
                          <a:srgbClr val="000000"/>
                        </a:solidFill>
                        <a:effectLst/>
                        <a:latin typeface="Lucida Sans" panose="020B0602030504020204" pitchFamily="34" charset="0"/>
                      </a:endParaRPr>
                    </a:p>
                  </a:txBody>
                  <a:tcPr marL="46004" marR="46004" marT="0" marB="0" anchor="ctr"/>
                </a:tc>
                <a:extLst>
                  <a:ext uri="{0D108BD9-81ED-4DB2-BD59-A6C34878D82A}">
                    <a16:rowId xmlns:a16="http://schemas.microsoft.com/office/drawing/2014/main" val="10002"/>
                  </a:ext>
                </a:extLst>
              </a:tr>
              <a:tr h="1317551">
                <a:tc>
                  <a:txBody>
                    <a:bodyPr/>
                    <a:lstStyle/>
                    <a:p>
                      <a:r>
                        <a:rPr lang="en-US" sz="1800" dirty="0">
                          <a:effectLst/>
                          <a:latin typeface="Lucida Sans" panose="020B0602030504020204" pitchFamily="34" charset="0"/>
                        </a:rPr>
                        <a:t>Unit Assessment Stop and Check</a:t>
                      </a:r>
                      <a:endParaRPr lang="en-US" sz="1800" dirty="0">
                        <a:solidFill>
                          <a:srgbClr val="000000"/>
                        </a:solidFill>
                        <a:effectLst/>
                        <a:latin typeface="Lucida Sans" panose="020B0602030504020204" pitchFamily="34" charset="0"/>
                      </a:endParaRPr>
                    </a:p>
                  </a:txBody>
                  <a:tcPr marL="46004" marR="46004" marT="0" marB="0" anchor="ctr"/>
                </a:tc>
                <a:tc>
                  <a:txBody>
                    <a:bodyPr/>
                    <a:lstStyle/>
                    <a:p>
                      <a:pPr marL="0" marR="0">
                        <a:spcBef>
                          <a:spcPts val="0"/>
                        </a:spcBef>
                        <a:spcAft>
                          <a:spcPts val="0"/>
                        </a:spcAft>
                      </a:pPr>
                      <a:r>
                        <a:rPr lang="en-US" sz="1800" dirty="0">
                          <a:effectLst/>
                          <a:latin typeface="Lucida Sans" panose="020B0602030504020204" pitchFamily="34" charset="0"/>
                        </a:rPr>
                        <a:t>Based on program or school/district</a:t>
                      </a:r>
                      <a:r>
                        <a:rPr lang="en-US" sz="1800" baseline="0" dirty="0">
                          <a:effectLst/>
                          <a:latin typeface="Lucida Sans" panose="020B0602030504020204" pitchFamily="34" charset="0"/>
                        </a:rPr>
                        <a:t> guidance.</a:t>
                      </a:r>
                      <a:endParaRPr lang="en-US" sz="1800" dirty="0">
                        <a:solidFill>
                          <a:srgbClr val="000000"/>
                        </a:solidFill>
                        <a:effectLst/>
                        <a:latin typeface="Lucida Sans" panose="020B0602030504020204" pitchFamily="34" charset="0"/>
                      </a:endParaRPr>
                    </a:p>
                  </a:txBody>
                  <a:tcPr marL="46004" marR="46004" marT="0" marB="0" anchor="ctr"/>
                </a:tc>
                <a:tc>
                  <a:txBody>
                    <a:bodyPr/>
                    <a:lstStyle/>
                    <a:p>
                      <a:r>
                        <a:rPr lang="en-US" sz="1800" dirty="0">
                          <a:effectLst/>
                          <a:latin typeface="Lucida Sans" panose="020B0602030504020204" pitchFamily="34" charset="0"/>
                        </a:rPr>
                        <a:t>Every 4-6 weeks, following the scope and sequence of your program.</a:t>
                      </a:r>
                      <a:endParaRPr lang="en-US" sz="1800" dirty="0">
                        <a:solidFill>
                          <a:srgbClr val="000000"/>
                        </a:solidFill>
                        <a:effectLst/>
                        <a:latin typeface="Lucida Sans" panose="020B0602030504020204" pitchFamily="34" charset="0"/>
                      </a:endParaRPr>
                    </a:p>
                  </a:txBody>
                  <a:tcPr marL="46004" marR="46004" marT="0" marB="0" anchor="ctr"/>
                </a:tc>
                <a:extLst>
                  <a:ext uri="{0D108BD9-81ED-4DB2-BD59-A6C34878D82A}">
                    <a16:rowId xmlns:a16="http://schemas.microsoft.com/office/drawing/2014/main" val="10003"/>
                  </a:ext>
                </a:extLst>
              </a:tr>
            </a:tbl>
          </a:graphicData>
        </a:graphic>
      </p:graphicFrame>
      <p:sp>
        <p:nvSpPr>
          <p:cNvPr id="3" name="TextBox 2"/>
          <p:cNvSpPr txBox="1"/>
          <p:nvPr/>
        </p:nvSpPr>
        <p:spPr>
          <a:xfrm>
            <a:off x="615613" y="4560295"/>
            <a:ext cx="7992730" cy="1280160"/>
          </a:xfrm>
          <a:prstGeom prst="rect">
            <a:avLst/>
          </a:prstGeom>
          <a:solidFill>
            <a:schemeClr val="accent1">
              <a:lumMod val="40000"/>
              <a:lumOff val="60000"/>
              <a:alpha val="54000"/>
            </a:schemeClr>
          </a:solidFill>
        </p:spPr>
        <p:txBody>
          <a:bodyPr wrap="square" rtlCol="0">
            <a:spAutoFit/>
          </a:bodyPr>
          <a:lstStyle/>
          <a:p>
            <a:endParaRPr lang="en-US" dirty="0"/>
          </a:p>
        </p:txBody>
      </p:sp>
    </p:spTree>
    <p:extLst>
      <p:ext uri="{BB962C8B-B14F-4D97-AF65-F5344CB8AC3E}">
        <p14:creationId xmlns:p14="http://schemas.microsoft.com/office/powerpoint/2010/main" val="271449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Shape 1372"/>
          <p:cNvSpPr txBox="1">
            <a:spLocks noGrp="1"/>
          </p:cNvSpPr>
          <p:nvPr>
            <p:ph type="title"/>
          </p:nvPr>
        </p:nvSpPr>
        <p:spPr>
          <a:xfrm>
            <a:off x="457200" y="447135"/>
            <a:ext cx="8229600" cy="857400"/>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Unit “Stop and Check”</a:t>
            </a:r>
          </a:p>
        </p:txBody>
      </p:sp>
      <p:sp>
        <p:nvSpPr>
          <p:cNvPr id="1373" name="Shape 1373"/>
          <p:cNvSpPr txBox="1">
            <a:spLocks noGrp="1"/>
          </p:cNvSpPr>
          <p:nvPr>
            <p:ph type="body" idx="1"/>
          </p:nvPr>
        </p:nvSpPr>
        <p:spPr>
          <a:xfrm>
            <a:off x="157941" y="1716437"/>
            <a:ext cx="5066522" cy="4064430"/>
          </a:xfrm>
          <a:prstGeom prst="rect">
            <a:avLst/>
          </a:prstGeom>
          <a:noFill/>
          <a:ln>
            <a:noFill/>
          </a:ln>
        </p:spPr>
        <p:txBody>
          <a:bodyPr lIns="91425" tIns="91425" rIns="91425" bIns="91425" anchor="t" anchorCtr="0">
            <a:noAutofit/>
          </a:bodyPr>
          <a:lstStyle/>
          <a:p>
            <a:pPr marL="228594" indent="0">
              <a:spcBef>
                <a:spcPts val="0"/>
              </a:spcBef>
              <a:buNone/>
            </a:pPr>
            <a:r>
              <a:rPr lang="en" dirty="0">
                <a:solidFill>
                  <a:schemeClr val="bg2"/>
                </a:solidFill>
              </a:rPr>
              <a:t>There are 3 options for a more formal unit assessment:</a:t>
            </a:r>
          </a:p>
          <a:p>
            <a:pPr marL="228594" indent="0">
              <a:spcBef>
                <a:spcPts val="0"/>
              </a:spcBef>
              <a:buNone/>
            </a:pPr>
            <a:endParaRPr lang="en" dirty="0">
              <a:solidFill>
                <a:schemeClr val="bg2"/>
              </a:solidFill>
            </a:endParaRPr>
          </a:p>
          <a:p>
            <a:pPr marL="571486" indent="-342891">
              <a:spcBef>
                <a:spcPts val="0"/>
              </a:spcBef>
              <a:buFont typeface="Arial" panose="020B0604020202020204" pitchFamily="34" charset="0"/>
              <a:buChar char="•"/>
            </a:pPr>
            <a:r>
              <a:rPr lang="en" dirty="0">
                <a:solidFill>
                  <a:schemeClr val="bg2"/>
                </a:solidFill>
              </a:rPr>
              <a:t>Curricular Unit Tests  (e.g., core program Unit Assessment)</a:t>
            </a:r>
          </a:p>
          <a:p>
            <a:pPr marL="228595" indent="0">
              <a:spcBef>
                <a:spcPts val="0"/>
              </a:spcBef>
              <a:buNone/>
            </a:pPr>
            <a:endParaRPr lang="en" sz="1200" dirty="0">
              <a:solidFill>
                <a:schemeClr val="bg2"/>
              </a:solidFill>
            </a:endParaRPr>
          </a:p>
          <a:p>
            <a:pPr marL="571486" indent="-342891">
              <a:spcBef>
                <a:spcPts val="0"/>
              </a:spcBef>
              <a:buFont typeface="Arial" panose="020B0604020202020204" pitchFamily="34" charset="0"/>
              <a:buChar char="•"/>
            </a:pPr>
            <a:r>
              <a:rPr lang="en" dirty="0">
                <a:solidFill>
                  <a:schemeClr val="bg2"/>
                </a:solidFill>
              </a:rPr>
              <a:t>Formal District Assessments (e.g., Fastbridge, Dibels, NWEA)</a:t>
            </a:r>
          </a:p>
          <a:p>
            <a:pPr marL="228595" indent="0">
              <a:spcBef>
                <a:spcPts val="0"/>
              </a:spcBef>
              <a:buNone/>
            </a:pPr>
            <a:endParaRPr lang="en" sz="1200" dirty="0">
              <a:solidFill>
                <a:schemeClr val="bg2"/>
              </a:solidFill>
            </a:endParaRPr>
          </a:p>
          <a:p>
            <a:pPr marL="571486" indent="-342891">
              <a:spcBef>
                <a:spcPts val="0"/>
              </a:spcBef>
              <a:buFont typeface="Arial" panose="020B0604020202020204" pitchFamily="34" charset="0"/>
              <a:buChar char="•"/>
            </a:pPr>
            <a:r>
              <a:rPr lang="en" dirty="0">
                <a:solidFill>
                  <a:schemeClr val="bg2"/>
                </a:solidFill>
              </a:rPr>
              <a:t>Expanded Dictations</a:t>
            </a:r>
          </a:p>
        </p:txBody>
      </p:sp>
      <p:sp>
        <p:nvSpPr>
          <p:cNvPr id="2" name="Wave 1"/>
          <p:cNvSpPr/>
          <p:nvPr/>
        </p:nvSpPr>
        <p:spPr>
          <a:xfrm>
            <a:off x="5224463" y="2394066"/>
            <a:ext cx="3703406" cy="2675641"/>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Lucida Sans" panose="020B0602030504020204" pitchFamily="34" charset="0"/>
              </a:rPr>
              <a:t>Rule of thumb:</a:t>
            </a:r>
          </a:p>
          <a:p>
            <a:pPr algn="ctr"/>
            <a:r>
              <a:rPr lang="en-US" sz="2400" dirty="0">
                <a:latin typeface="Lucida Sans" panose="020B0602030504020204" pitchFamily="34" charset="0"/>
              </a:rPr>
              <a:t>USE the data that reflects your teaching!</a:t>
            </a:r>
          </a:p>
        </p:txBody>
      </p:sp>
    </p:spTree>
    <p:extLst>
      <p:ext uri="{BB962C8B-B14F-4D97-AF65-F5344CB8AC3E}">
        <p14:creationId xmlns:p14="http://schemas.microsoft.com/office/powerpoint/2010/main" val="615688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cs typeface="Kalinga" panose="020B0502040204020203" pitchFamily="34" charset="0"/>
              </a:rPr>
              <a:t>About </a:t>
            </a:r>
            <a:r>
              <a:rPr lang="en-US" dirty="0">
                <a:solidFill>
                  <a:schemeClr val="tx1">
                    <a:lumMod val="65000"/>
                    <a:lumOff val="35000"/>
                  </a:schemeClr>
                </a:solidFill>
                <a:latin typeface="Lucida Sans" panose="020B0602030504020204" pitchFamily="34" charset="0"/>
                <a:cs typeface="Kalinga" panose="020B0502040204020203" pitchFamily="34" charset="0"/>
              </a:rPr>
              <a:t>Student</a:t>
            </a:r>
            <a:r>
              <a:rPr lang="en-US" dirty="0">
                <a:solidFill>
                  <a:srgbClr val="50524F"/>
                </a:solidFill>
                <a:latin typeface="Lucida Sans" panose="020B0602030504020204" pitchFamily="34" charset="0"/>
                <a:cs typeface="Kalinga" panose="020B0502040204020203" pitchFamily="34" charset="0"/>
              </a:rPr>
              <a:t> Achievement Partners</a:t>
            </a:r>
            <a:endParaRPr lang="en-US" dirty="0">
              <a:latin typeface="Lucida Sans" panose="020B0602030504020204" pitchFamily="34" charset="0"/>
              <a:cs typeface="Kalinga" panose="020B0502040204020203" pitchFamily="34" charset="0"/>
            </a:endParaRPr>
          </a:p>
        </p:txBody>
      </p:sp>
      <p:sp>
        <p:nvSpPr>
          <p:cNvPr id="3" name="Content Placeholder 2"/>
          <p:cNvSpPr>
            <a:spLocks noGrp="1"/>
          </p:cNvSpPr>
          <p:nvPr>
            <p:ph idx="1"/>
          </p:nvPr>
        </p:nvSpPr>
        <p:spPr>
          <a:xfrm>
            <a:off x="457200" y="1427096"/>
            <a:ext cx="8229600" cy="4737734"/>
          </a:xfrm>
        </p:spPr>
        <p:txBody>
          <a:bodyPr>
            <a:noAutofit/>
          </a:bodyPr>
          <a:lstStyle/>
          <a:p>
            <a:pPr marL="0" indent="0">
              <a:lnSpc>
                <a:spcPct val="110000"/>
              </a:lnSpc>
              <a:spcBef>
                <a:spcPts val="0"/>
              </a:spcBef>
              <a:buNone/>
            </a:pPr>
            <a:r>
              <a:rPr lang="en-US" sz="1900" dirty="0">
                <a:solidFill>
                  <a:srgbClr val="50524F"/>
                </a:solidFill>
                <a:latin typeface="Lucida Sans" panose="020B0602030504020204" pitchFamily="34" charset="0"/>
              </a:rPr>
              <a:t>Student Achievement Partners is a nonprofit organization dedicated to helping teachers and school leaders implement high-quality, college- and career-ready standards. We believe that challenging academic standards are the foundation for improved student outcomes, but that standards alone are not enough. Students will only make dramatic gains in achievement if instructional materials, assessments, and classroom practices are true to the expectations of high-quality, college- and career-ready standards. </a:t>
            </a:r>
          </a:p>
          <a:p>
            <a:pPr marL="0" indent="0">
              <a:lnSpc>
                <a:spcPct val="110000"/>
              </a:lnSpc>
              <a:spcBef>
                <a:spcPts val="0"/>
              </a:spcBef>
              <a:buNone/>
            </a:pPr>
            <a:endParaRPr lang="en-US" sz="1900" dirty="0">
              <a:solidFill>
                <a:srgbClr val="50524F"/>
              </a:solidFill>
              <a:latin typeface="Lucida Sans" panose="020B0602030504020204" pitchFamily="34" charset="0"/>
            </a:endParaRPr>
          </a:p>
          <a:p>
            <a:pPr marL="0" indent="0">
              <a:lnSpc>
                <a:spcPct val="110000"/>
              </a:lnSpc>
              <a:spcBef>
                <a:spcPts val="0"/>
              </a:spcBef>
              <a:buNone/>
            </a:pPr>
            <a:r>
              <a:rPr lang="en-US" sz="1900" dirty="0">
                <a:solidFill>
                  <a:srgbClr val="50524F"/>
                </a:solidFill>
                <a:latin typeface="Lucida Sans" panose="020B0602030504020204" pitchFamily="34" charset="0"/>
              </a:rPr>
              <a:t>Our work is grounded in research and evidence, and we are committed to sharing standards-aligned tools and practices freely with educators across the country. Our website,</a:t>
            </a:r>
            <a:r>
              <a:rPr lang="en-US" sz="1900" dirty="0">
                <a:latin typeface="Lucida Sans" panose="020B0602030504020204" pitchFamily="34" charset="0"/>
              </a:rPr>
              <a:t> </a:t>
            </a:r>
            <a:r>
              <a:rPr lang="en-US" sz="1900" dirty="0" err="1">
                <a:solidFill>
                  <a:srgbClr val="22A469"/>
                </a:solidFill>
                <a:latin typeface="Lucida Sans" panose="020B0602030504020204" pitchFamily="34" charset="0"/>
              </a:rPr>
              <a:t>achievethecore.org</a:t>
            </a:r>
            <a:r>
              <a:rPr lang="en-US" sz="1900" dirty="0">
                <a:solidFill>
                  <a:srgbClr val="50524F"/>
                </a:solidFill>
                <a:latin typeface="Lucida Sans" panose="020B0602030504020204" pitchFamily="34" charset="0"/>
              </a:rPr>
              <a:t>, offers hundreds of math and literacy instructional resources for teachers and school leaders. </a:t>
            </a:r>
          </a:p>
          <a:p>
            <a:pPr marL="0" indent="0">
              <a:lnSpc>
                <a:spcPct val="110000"/>
              </a:lnSpc>
              <a:spcBef>
                <a:spcPts val="0"/>
              </a:spcBef>
              <a:buNone/>
            </a:pPr>
            <a:endParaRPr lang="en-US" sz="1900" dirty="0"/>
          </a:p>
        </p:txBody>
      </p:sp>
    </p:spTree>
    <p:extLst>
      <p:ext uri="{BB962C8B-B14F-4D97-AF65-F5344CB8AC3E}">
        <p14:creationId xmlns:p14="http://schemas.microsoft.com/office/powerpoint/2010/main" val="3468669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E656D9-6D14-4AF6-A6E7-D98A292B602F}"/>
              </a:ext>
            </a:extLst>
          </p:cNvPr>
          <p:cNvSpPr>
            <a:spLocks noGrp="1"/>
          </p:cNvSpPr>
          <p:nvPr>
            <p:ph type="title"/>
          </p:nvPr>
        </p:nvSpPr>
        <p:spPr>
          <a:xfrm>
            <a:off x="210997" y="218145"/>
            <a:ext cx="8229600" cy="1143000"/>
          </a:xfrm>
        </p:spPr>
        <p:txBody>
          <a:bodyPr/>
          <a:lstStyle/>
          <a:p>
            <a:r>
              <a:rPr lang="en-US" dirty="0">
                <a:solidFill>
                  <a:srgbClr val="50524F"/>
                </a:solidFill>
              </a:rPr>
              <a:t>What/Where/When/How!?!</a:t>
            </a:r>
          </a:p>
        </p:txBody>
      </p:sp>
      <p:sp>
        <p:nvSpPr>
          <p:cNvPr id="5" name="Rectangle 4">
            <a:extLst>
              <a:ext uri="{FF2B5EF4-FFF2-40B4-BE49-F238E27FC236}">
                <a16:creationId xmlns:a16="http://schemas.microsoft.com/office/drawing/2014/main" id="{5F5EAA05-6F97-4D24-B584-2630520E9834}"/>
              </a:ext>
            </a:extLst>
          </p:cNvPr>
          <p:cNvSpPr/>
          <p:nvPr/>
        </p:nvSpPr>
        <p:spPr>
          <a:xfrm>
            <a:off x="1086928" y="1319977"/>
            <a:ext cx="7178006" cy="86433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Lucida Sans" panose="020B0602030504020204" pitchFamily="34" charset="0"/>
              </a:rPr>
              <a:t>Use decodables with </a:t>
            </a:r>
            <a:r>
              <a:rPr lang="en-US" sz="2400" b="1" dirty="0">
                <a:latin typeface="Lucida Sans" panose="020B0602030504020204" pitchFamily="34" charset="0"/>
              </a:rPr>
              <a:t>ALL students </a:t>
            </a:r>
          </a:p>
          <a:p>
            <a:pPr algn="ctr"/>
            <a:r>
              <a:rPr lang="en-US" sz="2400" dirty="0">
                <a:latin typeface="Lucida Sans" panose="020B0602030504020204" pitchFamily="34" charset="0"/>
              </a:rPr>
              <a:t>(whole group)</a:t>
            </a:r>
          </a:p>
        </p:txBody>
      </p:sp>
      <p:cxnSp>
        <p:nvCxnSpPr>
          <p:cNvPr id="7" name="Straight Arrow Connector 6">
            <a:extLst>
              <a:ext uri="{FF2B5EF4-FFF2-40B4-BE49-F238E27FC236}">
                <a16:creationId xmlns:a16="http://schemas.microsoft.com/office/drawing/2014/main" id="{7E9F61AA-7612-49D1-9EDF-686DABD2C7CE}"/>
              </a:ext>
            </a:extLst>
          </p:cNvPr>
          <p:cNvCxnSpPr>
            <a:cxnSpLocks/>
          </p:cNvCxnSpPr>
          <p:nvPr/>
        </p:nvCxnSpPr>
        <p:spPr>
          <a:xfrm flipH="1">
            <a:off x="1714500" y="2727536"/>
            <a:ext cx="1270240" cy="4419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E956694-3ABA-4DFB-BB8A-D9DDE137B4EE}"/>
              </a:ext>
            </a:extLst>
          </p:cNvPr>
          <p:cNvCxnSpPr>
            <a:cxnSpLocks/>
          </p:cNvCxnSpPr>
          <p:nvPr/>
        </p:nvCxnSpPr>
        <p:spPr>
          <a:xfrm>
            <a:off x="4583010" y="2690092"/>
            <a:ext cx="0" cy="6344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CE7DDDC-A609-4A5F-B55F-7507495AA0E8}"/>
              </a:ext>
            </a:extLst>
          </p:cNvPr>
          <p:cNvCxnSpPr>
            <a:cxnSpLocks/>
          </p:cNvCxnSpPr>
          <p:nvPr/>
        </p:nvCxnSpPr>
        <p:spPr>
          <a:xfrm>
            <a:off x="5932941" y="2656030"/>
            <a:ext cx="1300681" cy="4917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FB9E8A9E-2085-4D36-A17C-2959B9AEA47E}"/>
              </a:ext>
            </a:extLst>
          </p:cNvPr>
          <p:cNvGrpSpPr/>
          <p:nvPr/>
        </p:nvGrpSpPr>
        <p:grpSpPr>
          <a:xfrm>
            <a:off x="210997" y="3210474"/>
            <a:ext cx="2897913" cy="2657202"/>
            <a:chOff x="73887" y="3008675"/>
            <a:chExt cx="2710637" cy="2657202"/>
          </a:xfrm>
        </p:grpSpPr>
        <p:sp>
          <p:nvSpPr>
            <p:cNvPr id="17" name="TextBox 16">
              <a:extLst>
                <a:ext uri="{FF2B5EF4-FFF2-40B4-BE49-F238E27FC236}">
                  <a16:creationId xmlns:a16="http://schemas.microsoft.com/office/drawing/2014/main" id="{16E95115-B14F-4653-92FA-250F8EB8A0A9}"/>
                </a:ext>
              </a:extLst>
            </p:cNvPr>
            <p:cNvSpPr txBox="1"/>
            <p:nvPr/>
          </p:nvSpPr>
          <p:spPr>
            <a:xfrm>
              <a:off x="73887" y="3008675"/>
              <a:ext cx="2710637" cy="2657202"/>
            </a:xfrm>
            <a:prstGeom prst="rect">
              <a:avLst/>
            </a:prstGeom>
            <a:noFill/>
            <a:ln w="12700">
              <a:solidFill>
                <a:srgbClr val="33CC33"/>
              </a:solidFill>
            </a:ln>
          </p:spPr>
          <p:txBody>
            <a:bodyPr wrap="square" rtlCol="0">
              <a:spAutoFit/>
            </a:bodyPr>
            <a:lstStyle/>
            <a:p>
              <a:r>
                <a:rPr lang="en-US" dirty="0"/>
                <a:t>   </a:t>
              </a:r>
            </a:p>
            <a:p>
              <a:r>
                <a:rPr lang="en-US" dirty="0"/>
                <a:t>	</a:t>
              </a:r>
              <a:r>
                <a:rPr lang="en-US" sz="2400" b="1" dirty="0">
                  <a:latin typeface="Lucida Sans" panose="020B0602030504020204" pitchFamily="34" charset="0"/>
                </a:rPr>
                <a:t>Got it!</a:t>
              </a:r>
            </a:p>
            <a:p>
              <a:endParaRPr lang="en-US" sz="2400" b="1" dirty="0">
                <a:latin typeface="Lucida Sans" panose="020B0602030504020204" pitchFamily="34" charset="0"/>
              </a:endParaRPr>
            </a:p>
            <a:p>
              <a:pPr marL="342900" indent="-342900">
                <a:buFont typeface="Arial" panose="020B0604020202020204" pitchFamily="34" charset="0"/>
                <a:buChar char="•"/>
              </a:pPr>
              <a:r>
                <a:rPr lang="en-US" sz="2000" dirty="0">
                  <a:latin typeface="Lucida Sans" panose="020B0602030504020204" pitchFamily="34" charset="0"/>
                </a:rPr>
                <a:t>Read the decodable one more time to ensure mastery</a:t>
              </a:r>
            </a:p>
            <a:p>
              <a:pPr marL="342900" indent="-342900">
                <a:buFont typeface="Arial" panose="020B0604020202020204" pitchFamily="34" charset="0"/>
                <a:buChar char="•"/>
              </a:pPr>
              <a:r>
                <a:rPr lang="en-US" sz="2000" dirty="0">
                  <a:latin typeface="Lucida Sans" panose="020B0602030504020204" pitchFamily="34" charset="0"/>
                </a:rPr>
                <a:t>Move to other text</a:t>
              </a:r>
              <a:endParaRPr lang="en-US" dirty="0"/>
            </a:p>
          </p:txBody>
        </p:sp>
        <p:pic>
          <p:nvPicPr>
            <p:cNvPr id="14" name="Picture 13">
              <a:extLst>
                <a:ext uri="{FF2B5EF4-FFF2-40B4-BE49-F238E27FC236}">
                  <a16:creationId xmlns:a16="http://schemas.microsoft.com/office/drawing/2014/main" id="{ABDF0CEE-0D8D-4B81-BE58-76C709D7687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06477" y="3178278"/>
              <a:ext cx="868497" cy="753679"/>
            </a:xfrm>
            <a:prstGeom prst="rect">
              <a:avLst/>
            </a:prstGeom>
          </p:spPr>
        </p:pic>
      </p:grpSp>
      <p:grpSp>
        <p:nvGrpSpPr>
          <p:cNvPr id="24" name="Group 23">
            <a:extLst>
              <a:ext uri="{FF2B5EF4-FFF2-40B4-BE49-F238E27FC236}">
                <a16:creationId xmlns:a16="http://schemas.microsoft.com/office/drawing/2014/main" id="{31E2D1C9-F26F-4334-B1F0-340270522C2C}"/>
              </a:ext>
            </a:extLst>
          </p:cNvPr>
          <p:cNvGrpSpPr/>
          <p:nvPr/>
        </p:nvGrpSpPr>
        <p:grpSpPr>
          <a:xfrm>
            <a:off x="3352849" y="3383597"/>
            <a:ext cx="2716319" cy="2657202"/>
            <a:chOff x="3327294" y="3215147"/>
            <a:chExt cx="2716319" cy="2657202"/>
          </a:xfrm>
        </p:grpSpPr>
        <p:sp>
          <p:nvSpPr>
            <p:cNvPr id="19" name="TextBox 18">
              <a:extLst>
                <a:ext uri="{FF2B5EF4-FFF2-40B4-BE49-F238E27FC236}">
                  <a16:creationId xmlns:a16="http://schemas.microsoft.com/office/drawing/2014/main" id="{820A39F6-311F-4612-82B7-1B5A6AAD7DC7}"/>
                </a:ext>
              </a:extLst>
            </p:cNvPr>
            <p:cNvSpPr txBox="1"/>
            <p:nvPr/>
          </p:nvSpPr>
          <p:spPr>
            <a:xfrm>
              <a:off x="3327294" y="3215147"/>
              <a:ext cx="2716319" cy="2657202"/>
            </a:xfrm>
            <a:prstGeom prst="rect">
              <a:avLst/>
            </a:prstGeom>
            <a:noFill/>
            <a:ln w="12700">
              <a:solidFill>
                <a:srgbClr val="FFFF00"/>
              </a:solidFill>
            </a:ln>
          </p:spPr>
          <p:txBody>
            <a:bodyPr wrap="square" rtlCol="0">
              <a:spAutoFit/>
            </a:bodyPr>
            <a:lstStyle/>
            <a:p>
              <a:r>
                <a:rPr lang="en-US" dirty="0"/>
                <a:t>   </a:t>
              </a:r>
            </a:p>
            <a:p>
              <a:r>
                <a:rPr lang="en-US" dirty="0"/>
                <a:t>	     </a:t>
              </a:r>
              <a:r>
                <a:rPr lang="en-US" sz="2400" b="1" dirty="0">
                  <a:latin typeface="Lucida Sans" panose="020B0602030504020204" pitchFamily="34" charset="0"/>
                </a:rPr>
                <a:t>Shaky </a:t>
              </a:r>
            </a:p>
            <a:p>
              <a:endParaRPr lang="en-US" sz="2400" b="1" dirty="0">
                <a:latin typeface="Lucida Sans" panose="020B0602030504020204" pitchFamily="34" charset="0"/>
              </a:endParaRPr>
            </a:p>
            <a:p>
              <a:pPr marL="342900" indent="-342900">
                <a:buFont typeface="Arial" panose="020B0604020202020204" pitchFamily="34" charset="0"/>
                <a:buChar char="•"/>
              </a:pPr>
              <a:r>
                <a:rPr lang="en-US" sz="2000" dirty="0">
                  <a:latin typeface="Lucida Sans" panose="020B0602030504020204" pitchFamily="34" charset="0"/>
                </a:rPr>
                <a:t>Additional Skills practice </a:t>
              </a:r>
            </a:p>
            <a:p>
              <a:pPr marL="342900" indent="-342900">
                <a:buFont typeface="Arial" panose="020B0604020202020204" pitchFamily="34" charset="0"/>
                <a:buChar char="•"/>
              </a:pPr>
              <a:r>
                <a:rPr lang="en-US" sz="2000" dirty="0">
                  <a:latin typeface="Lucida Sans" panose="020B0602030504020204" pitchFamily="34" charset="0"/>
                </a:rPr>
                <a:t>Reread decodables</a:t>
              </a:r>
            </a:p>
            <a:p>
              <a:r>
                <a:rPr lang="en-US" sz="2000" dirty="0">
                  <a:latin typeface="Lucida Sans" panose="020B0602030504020204" pitchFamily="34" charset="0"/>
                </a:rPr>
                <a:t> </a:t>
              </a:r>
              <a:endParaRPr lang="en-US" dirty="0"/>
            </a:p>
          </p:txBody>
        </p:sp>
        <p:pic>
          <p:nvPicPr>
            <p:cNvPr id="21" name="Picture 20" descr="A picture containing silhouette&#10;&#10;Description generated with high confidence">
              <a:extLst>
                <a:ext uri="{FF2B5EF4-FFF2-40B4-BE49-F238E27FC236}">
                  <a16:creationId xmlns:a16="http://schemas.microsoft.com/office/drawing/2014/main" id="{95B089C8-10B4-419A-92E5-E8E6EBAAA2C8}"/>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462184" y="3246783"/>
              <a:ext cx="1028700" cy="1028700"/>
            </a:xfrm>
            <a:prstGeom prst="rect">
              <a:avLst/>
            </a:prstGeom>
          </p:spPr>
        </p:pic>
      </p:grpSp>
      <p:grpSp>
        <p:nvGrpSpPr>
          <p:cNvPr id="31" name="Group 30">
            <a:extLst>
              <a:ext uri="{FF2B5EF4-FFF2-40B4-BE49-F238E27FC236}">
                <a16:creationId xmlns:a16="http://schemas.microsoft.com/office/drawing/2014/main" id="{93700F27-8F63-42F7-BD93-4B2674866B4B}"/>
              </a:ext>
            </a:extLst>
          </p:cNvPr>
          <p:cNvGrpSpPr/>
          <p:nvPr/>
        </p:nvGrpSpPr>
        <p:grpSpPr>
          <a:xfrm>
            <a:off x="6204058" y="3380077"/>
            <a:ext cx="2706793" cy="2749535"/>
            <a:chOff x="6294332" y="3224119"/>
            <a:chExt cx="2706793" cy="2749535"/>
          </a:xfrm>
        </p:grpSpPr>
        <p:sp>
          <p:nvSpPr>
            <p:cNvPr id="26" name="TextBox 25">
              <a:extLst>
                <a:ext uri="{FF2B5EF4-FFF2-40B4-BE49-F238E27FC236}">
                  <a16:creationId xmlns:a16="http://schemas.microsoft.com/office/drawing/2014/main" id="{1A183D71-6EC8-445B-A4FD-2E5778D237C1}"/>
                </a:ext>
              </a:extLst>
            </p:cNvPr>
            <p:cNvSpPr txBox="1"/>
            <p:nvPr/>
          </p:nvSpPr>
          <p:spPr>
            <a:xfrm>
              <a:off x="6294332" y="3224119"/>
              <a:ext cx="2706793" cy="2749535"/>
            </a:xfrm>
            <a:prstGeom prst="rect">
              <a:avLst/>
            </a:prstGeom>
            <a:noFill/>
            <a:ln w="12700">
              <a:solidFill>
                <a:srgbClr val="FF0000"/>
              </a:solidFill>
            </a:ln>
          </p:spPr>
          <p:txBody>
            <a:bodyPr wrap="square" rtlCol="0">
              <a:spAutoFit/>
            </a:bodyPr>
            <a:lstStyle/>
            <a:p>
              <a:r>
                <a:rPr lang="en-US" dirty="0"/>
                <a:t>   </a:t>
              </a:r>
            </a:p>
            <a:p>
              <a:r>
                <a:rPr lang="en-US" dirty="0"/>
                <a:t>	</a:t>
              </a:r>
              <a:r>
                <a:rPr lang="en-US" sz="2500" b="1" dirty="0">
                  <a:latin typeface="Lucida Sans" panose="020B0602030504020204" pitchFamily="34" charset="0"/>
                </a:rPr>
                <a:t>Not there   	yet</a:t>
              </a:r>
            </a:p>
            <a:p>
              <a:endParaRPr lang="en-US" sz="2400" b="1" dirty="0">
                <a:latin typeface="Lucida Sans" panose="020B0602030504020204" pitchFamily="34" charset="0"/>
              </a:endParaRPr>
            </a:p>
            <a:p>
              <a:pPr marL="342900" indent="-342900">
                <a:buFont typeface="Arial" panose="020B0604020202020204" pitchFamily="34" charset="0"/>
                <a:buChar char="•"/>
              </a:pPr>
              <a:r>
                <a:rPr lang="en-US" sz="2000" dirty="0">
                  <a:latin typeface="Lucida Sans" panose="020B0602030504020204" pitchFamily="34" charset="0"/>
                </a:rPr>
                <a:t>EXTRA skills practice </a:t>
              </a:r>
            </a:p>
            <a:p>
              <a:pPr marL="342900" indent="-342900">
                <a:buFont typeface="Arial" panose="020B0604020202020204" pitchFamily="34" charset="0"/>
                <a:buChar char="•"/>
              </a:pPr>
              <a:r>
                <a:rPr lang="en-US" sz="2000" dirty="0">
                  <a:latin typeface="Lucida Sans" panose="020B0602030504020204" pitchFamily="34" charset="0"/>
                </a:rPr>
                <a:t>EXTRA decodable work </a:t>
              </a:r>
              <a:r>
                <a:rPr lang="en-US" sz="1500" dirty="0">
                  <a:latin typeface="Lucida Sans" panose="020B0602030504020204" pitchFamily="34" charset="0"/>
                </a:rPr>
                <a:t>(old + current)</a:t>
              </a:r>
              <a:endParaRPr lang="en-US" sz="1500" dirty="0"/>
            </a:p>
          </p:txBody>
        </p:sp>
        <p:pic>
          <p:nvPicPr>
            <p:cNvPr id="29" name="Picture 28">
              <a:extLst>
                <a:ext uri="{FF2B5EF4-FFF2-40B4-BE49-F238E27FC236}">
                  <a16:creationId xmlns:a16="http://schemas.microsoft.com/office/drawing/2014/main" id="{95532991-EFAB-4503-B407-85487A663496}"/>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316058" y="3428038"/>
              <a:ext cx="1007838" cy="1007838"/>
            </a:xfrm>
            <a:prstGeom prst="rect">
              <a:avLst/>
            </a:prstGeom>
          </p:spPr>
        </p:pic>
      </p:grpSp>
      <p:sp>
        <p:nvSpPr>
          <p:cNvPr id="32" name="Rectangle 31">
            <a:extLst>
              <a:ext uri="{FF2B5EF4-FFF2-40B4-BE49-F238E27FC236}">
                <a16:creationId xmlns:a16="http://schemas.microsoft.com/office/drawing/2014/main" id="{B5E022C3-C55F-4FBB-90D6-8542D1BE94D4}"/>
              </a:ext>
            </a:extLst>
          </p:cNvPr>
          <p:cNvSpPr/>
          <p:nvPr/>
        </p:nvSpPr>
        <p:spPr>
          <a:xfrm>
            <a:off x="2420989" y="2128396"/>
            <a:ext cx="4324043" cy="699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solidFill>
                <a:latin typeface="Lucida Sans" panose="020B0602030504020204" pitchFamily="34" charset="0"/>
              </a:rPr>
              <a:t>Small and Flexible groups</a:t>
            </a:r>
          </a:p>
        </p:txBody>
      </p:sp>
      <p:sp>
        <p:nvSpPr>
          <p:cNvPr id="38" name="Arrow: Down 37">
            <a:extLst>
              <a:ext uri="{FF2B5EF4-FFF2-40B4-BE49-F238E27FC236}">
                <a16:creationId xmlns:a16="http://schemas.microsoft.com/office/drawing/2014/main" id="{005732FE-B92F-48D9-8E4E-4A829B03AB44}"/>
              </a:ext>
            </a:extLst>
          </p:cNvPr>
          <p:cNvSpPr/>
          <p:nvPr/>
        </p:nvSpPr>
        <p:spPr>
          <a:xfrm rot="4622462">
            <a:off x="2992330" y="5189199"/>
            <a:ext cx="371013" cy="136837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Arrow: Down 39">
            <a:extLst>
              <a:ext uri="{FF2B5EF4-FFF2-40B4-BE49-F238E27FC236}">
                <a16:creationId xmlns:a16="http://schemas.microsoft.com/office/drawing/2014/main" id="{2D91C5FF-E150-417A-9AAA-7D4C544AEB12}"/>
              </a:ext>
            </a:extLst>
          </p:cNvPr>
          <p:cNvSpPr/>
          <p:nvPr/>
        </p:nvSpPr>
        <p:spPr>
          <a:xfrm rot="5058419">
            <a:off x="4382987" y="4265876"/>
            <a:ext cx="402615" cy="349601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18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500"/>
                                        <p:tgtEl>
                                          <p:spTgt spid="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p:bldP spid="38" grpId="0" animBg="1"/>
      <p:bldP spid="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7095" y="274636"/>
            <a:ext cx="1295352" cy="1139910"/>
          </a:xfrm>
          <a:prstGeom prst="rect">
            <a:avLst/>
          </a:prstGeom>
        </p:spPr>
      </p:pic>
      <p:sp>
        <p:nvSpPr>
          <p:cNvPr id="2" name="Title 1"/>
          <p:cNvSpPr>
            <a:spLocks noGrp="1"/>
          </p:cNvSpPr>
          <p:nvPr>
            <p:ph type="title"/>
          </p:nvPr>
        </p:nvSpPr>
        <p:spPr/>
        <p:txBody>
          <a:bodyPr/>
          <a:lstStyle/>
          <a:p>
            <a:r>
              <a:rPr lang="en-US" dirty="0">
                <a:solidFill>
                  <a:srgbClr val="50524F"/>
                </a:solidFill>
              </a:rPr>
              <a:t>Module 7: Connect to Practice Task </a:t>
            </a:r>
          </a:p>
        </p:txBody>
      </p:sp>
      <p:sp>
        <p:nvSpPr>
          <p:cNvPr id="3" name="Text Placeholder 2"/>
          <p:cNvSpPr>
            <a:spLocks noGrp="1"/>
          </p:cNvSpPr>
          <p:nvPr>
            <p:ph type="body" idx="1"/>
          </p:nvPr>
        </p:nvSpPr>
        <p:spPr>
          <a:xfrm>
            <a:off x="192834" y="1526849"/>
            <a:ext cx="4719734" cy="4525963"/>
          </a:xfrm>
        </p:spPr>
        <p:txBody>
          <a:bodyPr/>
          <a:lstStyle/>
          <a:p>
            <a:pPr marL="304792" indent="0">
              <a:buNone/>
            </a:pPr>
            <a:r>
              <a:rPr lang="en-US" sz="2300" dirty="0"/>
              <a:t>Option A:</a:t>
            </a:r>
          </a:p>
          <a:p>
            <a:pPr marL="304792" indent="0">
              <a:buNone/>
            </a:pPr>
            <a:endParaRPr lang="en-US" sz="1200" dirty="0"/>
          </a:p>
          <a:p>
            <a:pPr marL="304792" indent="0">
              <a:buNone/>
            </a:pPr>
            <a:r>
              <a:rPr lang="en-US" sz="2300" dirty="0"/>
              <a:t>Implement one of the assessment options in your classroom- the observation checklist, or the weekly dictation, and share a summary of the data you ascertain.</a:t>
            </a:r>
          </a:p>
          <a:p>
            <a:pPr marL="304792" indent="0">
              <a:buNone/>
            </a:pPr>
            <a:endParaRPr lang="en-US" sz="2300" dirty="0"/>
          </a:p>
          <a:p>
            <a:pPr marL="304792" indent="0">
              <a:buNone/>
            </a:pPr>
            <a:r>
              <a:rPr lang="en-US" sz="2300" dirty="0"/>
              <a:t>OR- summarize the data method you currently use and why it is optimal!</a:t>
            </a:r>
          </a:p>
        </p:txBody>
      </p:sp>
      <p:sp>
        <p:nvSpPr>
          <p:cNvPr id="4" name="Text Placeholder 3"/>
          <p:cNvSpPr>
            <a:spLocks noGrp="1"/>
          </p:cNvSpPr>
          <p:nvPr>
            <p:ph type="body" idx="2"/>
          </p:nvPr>
        </p:nvSpPr>
        <p:spPr>
          <a:xfrm>
            <a:off x="4912568" y="1541053"/>
            <a:ext cx="4038599" cy="4525963"/>
          </a:xfrm>
        </p:spPr>
        <p:txBody>
          <a:bodyPr/>
          <a:lstStyle/>
          <a:p>
            <a:pPr marL="304792" indent="0">
              <a:buNone/>
            </a:pPr>
            <a:r>
              <a:rPr lang="en-US" sz="2300" dirty="0"/>
              <a:t>Option B:</a:t>
            </a:r>
          </a:p>
          <a:p>
            <a:pPr marL="304792" indent="0">
              <a:buNone/>
            </a:pPr>
            <a:endParaRPr lang="en-US" sz="1200" dirty="0"/>
          </a:p>
          <a:p>
            <a:pPr marL="304792" indent="0">
              <a:buNone/>
            </a:pPr>
            <a:r>
              <a:rPr lang="en-US" sz="2300" dirty="0"/>
              <a:t>Take a look at a school or district that you support for your work.  Summarize the phonics assessments that are currently in place, and one recommendation you would make as a result.</a:t>
            </a:r>
          </a:p>
          <a:p>
            <a:pPr marL="304792" indent="0">
              <a:buNone/>
            </a:pPr>
            <a:r>
              <a:rPr lang="en-US" dirty="0"/>
              <a:t> </a:t>
            </a:r>
          </a:p>
          <a:p>
            <a:pPr marL="304792" indent="0">
              <a:buNone/>
            </a:pPr>
            <a:r>
              <a:rPr lang="en-US" dirty="0"/>
              <a:t> </a:t>
            </a:r>
          </a:p>
        </p:txBody>
      </p:sp>
    </p:spTree>
    <p:extLst>
      <p:ext uri="{BB962C8B-B14F-4D97-AF65-F5344CB8AC3E}">
        <p14:creationId xmlns:p14="http://schemas.microsoft.com/office/powerpoint/2010/main" val="2374003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709" y="0"/>
            <a:ext cx="8229600" cy="1143000"/>
          </a:xfrm>
        </p:spPr>
        <p:txBody>
          <a:bodyPr/>
          <a:lstStyle/>
          <a:p>
            <a:r>
              <a:rPr lang="en-US" dirty="0"/>
              <a:t>Recommended Resource</a:t>
            </a:r>
          </a:p>
        </p:txBody>
      </p:sp>
      <p:sp>
        <p:nvSpPr>
          <p:cNvPr id="3" name="Text Placeholder 2"/>
          <p:cNvSpPr>
            <a:spLocks noGrp="1"/>
          </p:cNvSpPr>
          <p:nvPr>
            <p:ph type="body" idx="1"/>
          </p:nvPr>
        </p:nvSpPr>
        <p:spPr>
          <a:xfrm>
            <a:off x="4885197" y="1675245"/>
            <a:ext cx="4038599" cy="2747532"/>
          </a:xfrm>
        </p:spPr>
        <p:txBody>
          <a:bodyPr/>
          <a:lstStyle/>
          <a:p>
            <a:pPr marL="304792" indent="0">
              <a:buNone/>
            </a:pPr>
            <a:endParaRPr lang="en-US" dirty="0"/>
          </a:p>
          <a:p>
            <a:pPr marL="304792" indent="0">
              <a:buNone/>
            </a:pPr>
            <a:endParaRPr lang="en-US" dirty="0"/>
          </a:p>
          <a:p>
            <a:pPr marL="304792" indent="0">
              <a:buNone/>
            </a:pPr>
            <a:endParaRPr lang="en-US" dirty="0"/>
          </a:p>
          <a:p>
            <a:pPr marL="304792" indent="0">
              <a:buNone/>
            </a:pPr>
            <a:endParaRPr lang="en-US" dirty="0"/>
          </a:p>
        </p:txBody>
      </p:sp>
      <p:sp>
        <p:nvSpPr>
          <p:cNvPr id="5" name="Text Placeholder 4"/>
          <p:cNvSpPr>
            <a:spLocks noGrp="1"/>
          </p:cNvSpPr>
          <p:nvPr>
            <p:ph type="body" idx="2"/>
          </p:nvPr>
        </p:nvSpPr>
        <p:spPr>
          <a:xfrm>
            <a:off x="0" y="828016"/>
            <a:ext cx="9144000" cy="2616665"/>
          </a:xfrm>
        </p:spPr>
        <p:txBody>
          <a:bodyPr/>
          <a:lstStyle/>
          <a:p>
            <a:pPr marL="304792" indent="0">
              <a:buNone/>
            </a:pPr>
            <a:r>
              <a:rPr lang="en-US" dirty="0"/>
              <a:t>CKLA Assessment and Remediation Guide</a:t>
            </a:r>
          </a:p>
          <a:p>
            <a:pPr marL="304792" indent="0">
              <a:buNone/>
            </a:pPr>
            <a:r>
              <a:rPr lang="en-US" sz="1600" dirty="0"/>
              <a:t>Grades K-2- Engage New York or Unbounded.org</a:t>
            </a:r>
          </a:p>
          <a:p>
            <a:pPr marL="304792" indent="0">
              <a:buNone/>
            </a:pPr>
            <a:endParaRPr lang="en-US" sz="1600" dirty="0"/>
          </a:p>
          <a:p>
            <a:pPr marL="304792" indent="0">
              <a:buNone/>
            </a:pPr>
            <a:endParaRPr lang="en-US" sz="1600" dirty="0"/>
          </a:p>
        </p:txBody>
      </p:sp>
      <p:pic>
        <p:nvPicPr>
          <p:cNvPr id="6" name="Picture 5"/>
          <p:cNvPicPr>
            <a:picLocks noChangeAspect="1"/>
          </p:cNvPicPr>
          <p:nvPr/>
        </p:nvPicPr>
        <p:blipFill>
          <a:blip r:embed="rId3"/>
          <a:stretch>
            <a:fillRect/>
          </a:stretch>
        </p:blipFill>
        <p:spPr>
          <a:xfrm>
            <a:off x="0" y="1675245"/>
            <a:ext cx="9144000" cy="4621406"/>
          </a:xfrm>
          <a:prstGeom prst="rect">
            <a:avLst/>
          </a:prstGeom>
        </p:spPr>
      </p:pic>
    </p:spTree>
    <p:extLst>
      <p:ext uri="{BB962C8B-B14F-4D97-AF65-F5344CB8AC3E}">
        <p14:creationId xmlns:p14="http://schemas.microsoft.com/office/powerpoint/2010/main" val="3871221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6"/>
            <a:ext cx="8229600" cy="1457994"/>
          </a:xfrm>
        </p:spPr>
        <p:txBody>
          <a:bodyPr>
            <a:normAutofit/>
          </a:bodyPr>
          <a:lstStyle/>
          <a:p>
            <a:r>
              <a:rPr lang="en-US" dirty="0">
                <a:solidFill>
                  <a:srgbClr val="50524F"/>
                </a:solidFill>
                <a:latin typeface="Lucida Sans" panose="020B0602030504020204" pitchFamily="34" charset="0"/>
              </a:rPr>
              <a:t>About Achieve the Core</a:t>
            </a:r>
            <a:br>
              <a:rPr lang="en-US" sz="2000" dirty="0">
                <a:solidFill>
                  <a:srgbClr val="50524F"/>
                </a:solidFill>
                <a:latin typeface="Lucida Sans" panose="020B0602030504020204" pitchFamily="34" charset="0"/>
              </a:rPr>
            </a:br>
            <a:r>
              <a:rPr lang="en-US" sz="2000" dirty="0">
                <a:solidFill>
                  <a:srgbClr val="50524F"/>
                </a:solidFill>
                <a:latin typeface="Lucida Sans" panose="020B0602030504020204" pitchFamily="34" charset="0"/>
              </a:rPr>
              <a:t>Visit </a:t>
            </a:r>
            <a:r>
              <a:rPr lang="en-US" sz="2000" dirty="0" err="1">
                <a:solidFill>
                  <a:srgbClr val="22A469"/>
                </a:solidFill>
                <a:latin typeface="Lucida Sans" panose="020B0602030504020204" pitchFamily="34" charset="0"/>
              </a:rPr>
              <a:t>achievethecore.org</a:t>
            </a:r>
            <a:r>
              <a:rPr lang="en-US" sz="2000" dirty="0">
                <a:solidFill>
                  <a:srgbClr val="22A469"/>
                </a:solidFill>
                <a:latin typeface="Lucida Sans" panose="020B0602030504020204" pitchFamily="34" charset="0"/>
              </a:rPr>
              <a:t> </a:t>
            </a:r>
            <a:r>
              <a:rPr lang="en-US" sz="2000" dirty="0">
                <a:solidFill>
                  <a:srgbClr val="50524F"/>
                </a:solidFill>
                <a:latin typeface="Lucida Sans" panose="020B0602030504020204" pitchFamily="34" charset="0"/>
              </a:rPr>
              <a:t>to find:</a:t>
            </a:r>
            <a:endParaRPr lang="en-US" sz="2000" dirty="0"/>
          </a:p>
        </p:txBody>
      </p:sp>
      <p:sp>
        <p:nvSpPr>
          <p:cNvPr id="3" name="Content Placeholder 2"/>
          <p:cNvSpPr>
            <a:spLocks noGrp="1"/>
          </p:cNvSpPr>
          <p:nvPr>
            <p:ph sz="half" idx="1"/>
          </p:nvPr>
        </p:nvSpPr>
        <p:spPr>
          <a:xfrm>
            <a:off x="432494" y="1833530"/>
            <a:ext cx="2190466" cy="2239963"/>
          </a:xfrm>
        </p:spPr>
        <p:txBody>
          <a:bodyPr>
            <a:normAutofit/>
          </a:bodyPr>
          <a:lstStyle/>
          <a:p>
            <a:pPr marL="0" indent="0">
              <a:buNone/>
            </a:pPr>
            <a:r>
              <a:rPr lang="en-US" sz="1700" dirty="0">
                <a:solidFill>
                  <a:srgbClr val="22A469"/>
                </a:solidFill>
                <a:latin typeface="Lucida Sans" panose="020B0602030504020204" pitchFamily="34" charset="0"/>
              </a:rPr>
              <a:t>Professional Learning Content</a:t>
            </a:r>
          </a:p>
          <a:p>
            <a:pPr marL="347663" indent="-293688"/>
            <a:r>
              <a:rPr lang="en-US" sz="1700" dirty="0">
                <a:solidFill>
                  <a:srgbClr val="50524F"/>
                </a:solidFill>
                <a:latin typeface="Lucida Sans" panose="020B0602030504020204" pitchFamily="34" charset="0"/>
              </a:rPr>
              <a:t>PD modules</a:t>
            </a:r>
          </a:p>
          <a:p>
            <a:pPr marL="347663" indent="-293688"/>
            <a:r>
              <a:rPr lang="en-US" sz="1700" dirty="0">
                <a:solidFill>
                  <a:srgbClr val="50524F"/>
                </a:solidFill>
                <a:latin typeface="Lucida Sans" panose="020B0602030504020204" pitchFamily="34" charset="0"/>
              </a:rPr>
              <a:t>Research </a:t>
            </a:r>
          </a:p>
          <a:p>
            <a:pPr marL="347663" indent="-293688"/>
            <a:r>
              <a:rPr lang="en-US" sz="1700" dirty="0">
                <a:solidFill>
                  <a:srgbClr val="50524F"/>
                </a:solidFill>
                <a:latin typeface="Lucida Sans" panose="020B0602030504020204" pitchFamily="34" charset="0"/>
              </a:rPr>
              <a:t>Aligned Blog</a:t>
            </a:r>
          </a:p>
        </p:txBody>
      </p:sp>
      <p:sp>
        <p:nvSpPr>
          <p:cNvPr id="5" name="Content Placeholder 2"/>
          <p:cNvSpPr>
            <a:spLocks noGrp="1"/>
          </p:cNvSpPr>
          <p:nvPr>
            <p:ph sz="half" idx="1"/>
          </p:nvPr>
        </p:nvSpPr>
        <p:spPr>
          <a:xfrm>
            <a:off x="2925528" y="1783080"/>
            <a:ext cx="3452883" cy="4525963"/>
          </a:xfrm>
        </p:spPr>
        <p:txBody>
          <a:bodyPr>
            <a:noAutofit/>
          </a:bodyPr>
          <a:lstStyle/>
          <a:p>
            <a:pPr marL="0" indent="0">
              <a:buNone/>
            </a:pPr>
            <a:r>
              <a:rPr lang="en-US" sz="1700" dirty="0">
                <a:solidFill>
                  <a:srgbClr val="22A469"/>
                </a:solidFill>
                <a:latin typeface="Lucida Sans" panose="020B0602030504020204" pitchFamily="34" charset="0"/>
              </a:rPr>
              <a:t>Tools for Planning and Reflection</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Instructional Practice Toolkit</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Instructional Practice Guide</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Lesson Planning Tool</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Focus Documents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Alignment rubrics and adaptation guidance</a:t>
            </a:r>
          </a:p>
          <a:p>
            <a:pPr marL="285750" indent="-285750">
              <a:buFont typeface="Arial" panose="020B0604020202020204" pitchFamily="34" charset="0"/>
              <a:buChar char="•"/>
            </a:pPr>
            <a:endParaRPr lang="en-US" sz="1600" dirty="0">
              <a:solidFill>
                <a:srgbClr val="50524F"/>
              </a:solidFill>
              <a:latin typeface="Lucida Sans" panose="020B0602030504020204" pitchFamily="34" charset="0"/>
            </a:endParaRPr>
          </a:p>
          <a:p>
            <a:endParaRPr lang="en-US" sz="1600" dirty="0"/>
          </a:p>
        </p:txBody>
      </p:sp>
      <p:sp>
        <p:nvSpPr>
          <p:cNvPr id="6" name="Content Placeholder 2"/>
          <p:cNvSpPr>
            <a:spLocks noGrp="1"/>
          </p:cNvSpPr>
          <p:nvPr>
            <p:ph sz="half" idx="1"/>
          </p:nvPr>
        </p:nvSpPr>
        <p:spPr>
          <a:xfrm>
            <a:off x="6250395" y="1833530"/>
            <a:ext cx="2765589" cy="4525963"/>
          </a:xfrm>
        </p:spPr>
        <p:txBody>
          <a:bodyPr>
            <a:normAutofit/>
          </a:bodyPr>
          <a:lstStyle/>
          <a:p>
            <a:pPr marL="0" indent="0">
              <a:buNone/>
            </a:pPr>
            <a:r>
              <a:rPr lang="en-US" sz="1700" dirty="0">
                <a:solidFill>
                  <a:srgbClr val="22A469"/>
                </a:solidFill>
                <a:latin typeface="Lucida Sans" panose="020B0602030504020204" pitchFamily="34" charset="0"/>
              </a:rPr>
              <a:t>Classroom Resources</a:t>
            </a:r>
          </a:p>
          <a:p>
            <a:pPr marL="0" indent="0">
              <a:buNone/>
            </a:pPr>
            <a:endParaRPr lang="en-US" sz="1700" dirty="0">
              <a:solidFill>
                <a:srgbClr val="22A469"/>
              </a:solidFill>
              <a:latin typeface="Lucida Sans" panose="020B0602030504020204" pitchFamily="34" charset="0"/>
            </a:endParaRP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Math and ELA lessons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Mini-assessments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Writing resources</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Coherence Map</a:t>
            </a:r>
          </a:p>
          <a:p>
            <a:pPr marL="285750" indent="-285750">
              <a:buFont typeface="Arial" panose="020B0604020202020204" pitchFamily="34" charset="0"/>
              <a:buChar char="•"/>
            </a:pPr>
            <a:r>
              <a:rPr lang="en-US" sz="1700" dirty="0">
                <a:solidFill>
                  <a:srgbClr val="50524F"/>
                </a:solidFill>
                <a:latin typeface="Lucida Sans" panose="020B0602030504020204" pitchFamily="34" charset="0"/>
              </a:rPr>
              <a:t>Academic Word Finder</a:t>
            </a:r>
          </a:p>
          <a:p>
            <a:endParaRPr lang="en-US" sz="17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4708297"/>
            <a:ext cx="1863191" cy="124212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408" y="4703927"/>
            <a:ext cx="1869744" cy="124649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745" y="4703926"/>
            <a:ext cx="1869746" cy="1246497"/>
          </a:xfrm>
          <a:prstGeom prst="rect">
            <a:avLst/>
          </a:prstGeom>
        </p:spPr>
      </p:pic>
    </p:spTree>
    <p:extLst>
      <p:ext uri="{BB962C8B-B14F-4D97-AF65-F5344CB8AC3E}">
        <p14:creationId xmlns:p14="http://schemas.microsoft.com/office/powerpoint/2010/main" val="33520263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0524F"/>
                </a:solidFill>
                <a:latin typeface="Lucida Sans" panose="020B0602030504020204" pitchFamily="34" charset="0"/>
              </a:rPr>
              <a:t>The Core Advocate Network</a:t>
            </a:r>
            <a:endParaRPr lang="en-US" dirty="0"/>
          </a:p>
        </p:txBody>
      </p:sp>
      <p:sp>
        <p:nvSpPr>
          <p:cNvPr id="3" name="Content Placeholder 2"/>
          <p:cNvSpPr>
            <a:spLocks noGrp="1"/>
          </p:cNvSpPr>
          <p:nvPr>
            <p:ph sz="half" idx="1"/>
          </p:nvPr>
        </p:nvSpPr>
        <p:spPr>
          <a:xfrm>
            <a:off x="457200" y="1271588"/>
            <a:ext cx="3719015" cy="3559719"/>
          </a:xfrm>
        </p:spPr>
        <p:txBody>
          <a:bodyPr>
            <a:normAutofit/>
          </a:bodyPr>
          <a:lstStyle/>
          <a:p>
            <a:pPr marL="0" indent="0">
              <a:buNone/>
            </a:pPr>
            <a:r>
              <a:rPr lang="en-US" sz="1800" dirty="0">
                <a:solidFill>
                  <a:srgbClr val="1DA369"/>
                </a:solidFill>
                <a:latin typeface="Lucida Sans" panose="020B0602030504020204" pitchFamily="34" charset="0"/>
              </a:rPr>
              <a:t>Who are the Core Advocates?</a:t>
            </a:r>
          </a:p>
          <a:p>
            <a:pPr marL="0" indent="0">
              <a:buNone/>
            </a:pPr>
            <a:r>
              <a:rPr lang="en-US" sz="1300" dirty="0">
                <a:solidFill>
                  <a:srgbClr val="50524F"/>
                </a:solidFill>
                <a:latin typeface="Lucida Sans" panose="020B0602030504020204" pitchFamily="34" charset="0"/>
              </a:rPr>
              <a:t>Core Advocates are educators who:</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Believe in the potential of high-quality standards grounded in evidence to prepare all students for college and career. </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Understand and embrace the Shifts in instruction and assessment required by college- and career-ready standards.</a:t>
            </a:r>
          </a:p>
          <a:p>
            <a:pPr marL="285750" indent="-285750">
              <a:buFont typeface="Arial" panose="020B0604020202020204" pitchFamily="34" charset="0"/>
              <a:buChar char="•"/>
            </a:pPr>
            <a:r>
              <a:rPr lang="en-US" sz="1300" dirty="0">
                <a:solidFill>
                  <a:srgbClr val="575755"/>
                </a:solidFill>
                <a:latin typeface="Lucida Sans" panose="020B0602030504020204" pitchFamily="34" charset="0"/>
              </a:rPr>
              <a:t>Are eager to support their colleagues and communities in understanding and translating the Shifts into instructional practice. </a:t>
            </a:r>
          </a:p>
          <a:p>
            <a:endParaRPr lang="en-US" sz="1200" dirty="0">
              <a:solidFill>
                <a:srgbClr val="575755"/>
              </a:solidFill>
              <a:latin typeface="Museo Sans 100"/>
            </a:endParaRPr>
          </a:p>
          <a:p>
            <a:endParaRPr lang="en-US" sz="1200" dirty="0">
              <a:solidFill>
                <a:srgbClr val="575755"/>
              </a:solidFill>
              <a:latin typeface="Museo Sans 300"/>
            </a:endParaRPr>
          </a:p>
          <a:p>
            <a:endParaRPr lang="en-US" sz="1200" dirty="0"/>
          </a:p>
        </p:txBody>
      </p:sp>
      <p:sp>
        <p:nvSpPr>
          <p:cNvPr id="4" name="Content Placeholder 3"/>
          <p:cNvSpPr>
            <a:spLocks noGrp="1"/>
          </p:cNvSpPr>
          <p:nvPr>
            <p:ph sz="half" idx="2"/>
          </p:nvPr>
        </p:nvSpPr>
        <p:spPr>
          <a:xfrm>
            <a:off x="4572000" y="1271588"/>
            <a:ext cx="4261513" cy="3231107"/>
          </a:xfrm>
        </p:spPr>
        <p:txBody>
          <a:bodyPr>
            <a:noAutofit/>
          </a:bodyPr>
          <a:lstStyle/>
          <a:p>
            <a:pPr marL="0" indent="0">
              <a:buNone/>
            </a:pPr>
            <a:r>
              <a:rPr lang="pt-BR" sz="1800" dirty="0">
                <a:solidFill>
                  <a:srgbClr val="1DA369"/>
                </a:solidFill>
                <a:latin typeface="Lucida Sans" panose="020B0602030504020204" pitchFamily="34" charset="0"/>
              </a:rPr>
              <a:t>What do Core Advocates do? </a:t>
            </a:r>
          </a:p>
          <a:p>
            <a:pPr marL="0" indent="0">
              <a:buNone/>
            </a:pPr>
            <a:r>
              <a:rPr lang="en-US" sz="1300" dirty="0">
                <a:solidFill>
                  <a:srgbClr val="575756"/>
                </a:solidFill>
                <a:latin typeface="Lucida Sans" panose="020B0602030504020204" pitchFamily="34" charset="0"/>
              </a:rPr>
              <a:t>As instructional advocates, Core Advocates lead other educators in their communities in understanding the Shifts, as well as sharing practices aligned to the Shifts and the standards. Among other actions, Core Advocates: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Lead professional development sessions and professional learning communities.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Create, refine, and share standards-aligned resources with the field.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Advocate for high-quality instruction, instructional resources, and professional learning. </a:t>
            </a:r>
          </a:p>
          <a:p>
            <a:pPr marL="171450" indent="-171450">
              <a:buFont typeface="Arial" panose="020B0604020202020204" pitchFamily="34" charset="0"/>
              <a:buChar char="•"/>
            </a:pPr>
            <a:r>
              <a:rPr lang="en-US" sz="1300" dirty="0">
                <a:solidFill>
                  <a:srgbClr val="575755"/>
                </a:solidFill>
                <a:latin typeface="Lucida Sans" panose="020B0602030504020204" pitchFamily="34" charset="0"/>
              </a:rPr>
              <a:t>Use and provide feedback on high-quality instructional tools and resources. </a:t>
            </a:r>
          </a:p>
        </p:txBody>
      </p:sp>
      <p:sp>
        <p:nvSpPr>
          <p:cNvPr id="5" name="Rectangle 4"/>
          <p:cNvSpPr/>
          <p:nvPr/>
        </p:nvSpPr>
        <p:spPr>
          <a:xfrm>
            <a:off x="3971925" y="4730203"/>
            <a:ext cx="5008304" cy="1538883"/>
          </a:xfrm>
          <a:prstGeom prst="rect">
            <a:avLst/>
          </a:prstGeom>
        </p:spPr>
        <p:txBody>
          <a:bodyPr wrap="square">
            <a:spAutoFit/>
          </a:bodyPr>
          <a:lstStyle/>
          <a:p>
            <a:r>
              <a:rPr lang="en-US" sz="2400" dirty="0">
                <a:solidFill>
                  <a:srgbClr val="1DA369"/>
                </a:solidFill>
                <a:latin typeface="Lucida Sans" panose="020B0602030504020204" pitchFamily="34" charset="0"/>
              </a:rPr>
              <a:t>How can I get involved? </a:t>
            </a:r>
          </a:p>
          <a:p>
            <a:r>
              <a:rPr lang="en-US" sz="1400" dirty="0">
                <a:solidFill>
                  <a:srgbClr val="575756"/>
                </a:solidFill>
                <a:latin typeface="Lucida Sans" panose="020B0602030504020204" pitchFamily="34" charset="0"/>
              </a:rPr>
              <a:t>Join the Core Advocate Network by taking the Core Advocate survey at: </a:t>
            </a:r>
            <a:r>
              <a:rPr lang="en-US" sz="1400" dirty="0">
                <a:solidFill>
                  <a:srgbClr val="1DA369"/>
                </a:solidFill>
                <a:latin typeface="Lucida Sans" panose="020B0602030504020204" pitchFamily="34" charset="0"/>
              </a:rPr>
              <a:t>www.achievethecore.org/ca-signup </a:t>
            </a:r>
          </a:p>
          <a:p>
            <a:endParaRPr lang="en-US" sz="1400" dirty="0">
              <a:solidFill>
                <a:srgbClr val="575756"/>
              </a:solidFill>
              <a:latin typeface="Lucida Sans" panose="020B0602030504020204" pitchFamily="34" charset="0"/>
            </a:endParaRPr>
          </a:p>
          <a:p>
            <a:r>
              <a:rPr lang="en-US" sz="1400" dirty="0">
                <a:solidFill>
                  <a:srgbClr val="575756"/>
                </a:solidFill>
                <a:latin typeface="Lucida Sans" panose="020B0602030504020204" pitchFamily="34" charset="0"/>
              </a:rPr>
              <a:t>Email </a:t>
            </a:r>
            <a:r>
              <a:rPr lang="en-US" sz="1400" dirty="0">
                <a:solidFill>
                  <a:srgbClr val="1DA369"/>
                </a:solidFill>
                <a:latin typeface="Lucida Sans" panose="020B0602030504020204" pitchFamily="34" charset="0"/>
              </a:rPr>
              <a:t>coreadvocates@studentsachieve.net </a:t>
            </a:r>
            <a:r>
              <a:rPr lang="en-US" sz="1400" dirty="0">
                <a:solidFill>
                  <a:srgbClr val="575756"/>
                </a:solidFill>
                <a:latin typeface="Lucida Sans" panose="020B0602030504020204" pitchFamily="34" charset="0"/>
              </a:rPr>
              <a:t>with any questions. </a:t>
            </a:r>
            <a:endParaRPr lang="en-US" sz="1400" dirty="0">
              <a:latin typeface="Lucida Sans" panose="020B0602030504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709" y="4573090"/>
            <a:ext cx="2427708" cy="1615235"/>
          </a:xfrm>
          <a:prstGeom prst="rect">
            <a:avLst/>
          </a:prstGeom>
        </p:spPr>
      </p:pic>
    </p:spTree>
    <p:extLst>
      <p:ext uri="{BB962C8B-B14F-4D97-AF65-F5344CB8AC3E}">
        <p14:creationId xmlns:p14="http://schemas.microsoft.com/office/powerpoint/2010/main" val="2555000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09433" y="477672"/>
            <a:ext cx="7697338" cy="523220"/>
          </a:xfrm>
          <a:prstGeom prst="rect">
            <a:avLst/>
          </a:prstGeom>
          <a:noFill/>
        </p:spPr>
        <p:txBody>
          <a:bodyPr wrap="square" rtlCol="0">
            <a:spAutoFit/>
          </a:bodyPr>
          <a:lstStyle/>
          <a:p>
            <a:r>
              <a:rPr lang="en-US" sz="2800" dirty="0">
                <a:solidFill>
                  <a:srgbClr val="50524F"/>
                </a:solidFill>
                <a:latin typeface="Lucida Sans" panose="020B0602030504020204" pitchFamily="34" charset="0"/>
              </a:rPr>
              <a:t>Stay Connected</a:t>
            </a:r>
          </a:p>
        </p:txBody>
      </p:sp>
      <p:sp>
        <p:nvSpPr>
          <p:cNvPr id="6" name="TextBox 5"/>
          <p:cNvSpPr txBox="1"/>
          <p:nvPr/>
        </p:nvSpPr>
        <p:spPr>
          <a:xfrm>
            <a:off x="2129050" y="1800662"/>
            <a:ext cx="6786349" cy="3970318"/>
          </a:xfrm>
          <a:prstGeom prst="rect">
            <a:avLst/>
          </a:prstGeom>
          <a:noFill/>
        </p:spPr>
        <p:txBody>
          <a:bodyPr wrap="square" rtlCol="0">
            <a:spAutoFit/>
          </a:bodyPr>
          <a:lstStyle/>
          <a:p>
            <a:r>
              <a:rPr lang="en-US" sz="2400" dirty="0">
                <a:solidFill>
                  <a:schemeClr val="tx1">
                    <a:lumMod val="65000"/>
                    <a:lumOff val="35000"/>
                  </a:schemeClr>
                </a:solidFill>
                <a:latin typeface="Lucida Sans" panose="020B0602030504020204" pitchFamily="34" charset="0"/>
              </a:rPr>
              <a:t>Subscribe for email updates on achievethecore.org</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sz="2400" dirty="0">
                <a:solidFill>
                  <a:schemeClr val="tx1">
                    <a:lumMod val="65000"/>
                    <a:lumOff val="35000"/>
                  </a:schemeClr>
                </a:solidFill>
                <a:latin typeface="Lucida Sans" panose="020B0602030504020204" pitchFamily="34" charset="0"/>
              </a:rPr>
              <a:t>Follow us on social media:</a:t>
            </a: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Facebook: facebook.com/</a:t>
            </a:r>
            <a:r>
              <a:rPr lang="en-US" dirty="0" err="1">
                <a:solidFill>
                  <a:schemeClr val="tx1">
                    <a:lumMod val="65000"/>
                    <a:lumOff val="35000"/>
                  </a:schemeClr>
                </a:solidFill>
                <a:latin typeface="Lucida Sans" panose="020B0602030504020204" pitchFamily="34" charset="0"/>
              </a:rPr>
              <a:t>achievethecore</a:t>
            </a:r>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Twitter:	twitter.com/</a:t>
            </a:r>
            <a:r>
              <a:rPr lang="en-US" dirty="0" err="1">
                <a:solidFill>
                  <a:schemeClr val="tx1">
                    <a:lumMod val="65000"/>
                    <a:lumOff val="35000"/>
                  </a:schemeClr>
                </a:solidFill>
                <a:latin typeface="Lucida Sans" panose="020B0602030504020204" pitchFamily="34" charset="0"/>
              </a:rPr>
              <a:t>achievethecore</a:t>
            </a:r>
            <a:r>
              <a:rPr lang="en-US" dirty="0">
                <a:solidFill>
                  <a:schemeClr val="tx1">
                    <a:lumMod val="65000"/>
                    <a:lumOff val="35000"/>
                  </a:schemeClr>
                </a:solidFill>
                <a:latin typeface="Lucida Sans" panose="020B0602030504020204" pitchFamily="34" charset="0"/>
              </a:rPr>
              <a:t>		</a:t>
            </a:r>
          </a:p>
          <a:p>
            <a:endParaRPr lang="en-US" dirty="0">
              <a:solidFill>
                <a:schemeClr val="tx1">
                  <a:lumMod val="65000"/>
                  <a:lumOff val="35000"/>
                </a:schemeClr>
              </a:solidFill>
              <a:latin typeface="Lucida Sans" panose="020B0602030504020204" pitchFamily="34" charset="0"/>
            </a:endParaRPr>
          </a:p>
          <a:p>
            <a:endParaRPr lang="en-US" dirty="0">
              <a:solidFill>
                <a:schemeClr val="tx1">
                  <a:lumMod val="65000"/>
                  <a:lumOff val="35000"/>
                </a:schemeClr>
              </a:solidFill>
              <a:latin typeface="Lucida Sans" panose="020B0602030504020204" pitchFamily="34" charset="0"/>
            </a:endParaRPr>
          </a:p>
          <a:p>
            <a:r>
              <a:rPr lang="en-US" dirty="0">
                <a:solidFill>
                  <a:schemeClr val="tx1">
                    <a:lumMod val="65000"/>
                    <a:lumOff val="35000"/>
                  </a:schemeClr>
                </a:solidFill>
                <a:latin typeface="Lucida Sans" panose="020B0602030504020204" pitchFamily="34" charset="0"/>
              </a:rPr>
              <a:t>Pinterest: pinterest.com/</a:t>
            </a:r>
            <a:r>
              <a:rPr lang="en-US" dirty="0" err="1">
                <a:solidFill>
                  <a:schemeClr val="tx1">
                    <a:lumMod val="65000"/>
                    <a:lumOff val="35000"/>
                  </a:schemeClr>
                </a:solidFill>
                <a:latin typeface="Lucida Sans" panose="020B0602030504020204" pitchFamily="34" charset="0"/>
              </a:rPr>
              <a:t>achievethecore</a:t>
            </a:r>
            <a:endParaRPr lang="en-US" dirty="0">
              <a:solidFill>
                <a:schemeClr val="tx1">
                  <a:lumMod val="65000"/>
                  <a:lumOff val="35000"/>
                </a:schemeClr>
              </a:solidFill>
              <a:latin typeface="Lucida Sans" panose="020B0602030504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262" y="1823481"/>
            <a:ext cx="873457" cy="61278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736" y="3531782"/>
            <a:ext cx="621230" cy="62123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657" y="4433063"/>
            <a:ext cx="621230" cy="50436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736" y="5217475"/>
            <a:ext cx="621230" cy="621230"/>
          </a:xfrm>
          <a:prstGeom prst="rect">
            <a:avLst/>
          </a:prstGeom>
        </p:spPr>
      </p:pic>
    </p:spTree>
    <p:extLst>
      <p:ext uri="{BB962C8B-B14F-4D97-AF65-F5344CB8AC3E}">
        <p14:creationId xmlns:p14="http://schemas.microsoft.com/office/powerpoint/2010/main" val="1657287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7"/>
          <p:cNvSpPr txBox="1">
            <a:spLocks/>
          </p:cNvSpPr>
          <p:nvPr/>
        </p:nvSpPr>
        <p:spPr>
          <a:xfrm>
            <a:off x="115460" y="2306250"/>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24" name="Title 7"/>
          <p:cNvSpPr txBox="1">
            <a:spLocks/>
          </p:cNvSpPr>
          <p:nvPr/>
        </p:nvSpPr>
        <p:spPr>
          <a:xfrm>
            <a:off x="115460" y="2952693"/>
            <a:ext cx="3793677" cy="193309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200" dirty="0">
              <a:latin typeface="Lucida Sans"/>
              <a:cs typeface="Lucida Sans"/>
            </a:endParaRPr>
          </a:p>
        </p:txBody>
      </p:sp>
      <p:sp>
        <p:nvSpPr>
          <p:cNvPr id="2" name="Title 1"/>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445914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457200" y="474291"/>
            <a:ext cx="8229600" cy="857251"/>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Goals for This Module</a:t>
            </a:r>
          </a:p>
        </p:txBody>
      </p:sp>
      <p:sp>
        <p:nvSpPr>
          <p:cNvPr id="685" name="Shape 685"/>
          <p:cNvSpPr txBox="1">
            <a:spLocks noGrp="1"/>
          </p:cNvSpPr>
          <p:nvPr>
            <p:ph type="body" idx="1"/>
          </p:nvPr>
        </p:nvSpPr>
        <p:spPr>
          <a:xfrm>
            <a:off x="643179" y="1669941"/>
            <a:ext cx="7742064" cy="4081929"/>
          </a:xfrm>
          <a:prstGeom prst="rect">
            <a:avLst/>
          </a:prstGeom>
          <a:noFill/>
          <a:ln>
            <a:noFill/>
          </a:ln>
        </p:spPr>
        <p:txBody>
          <a:bodyPr lIns="91425" tIns="91425" rIns="91425" bIns="91425" anchor="t" anchorCtr="0">
            <a:noAutofit/>
          </a:bodyPr>
          <a:lstStyle/>
          <a:p>
            <a:pPr marL="495296" indent="-342900">
              <a:spcBef>
                <a:spcPts val="0"/>
              </a:spcBef>
            </a:pPr>
            <a:r>
              <a:rPr lang="en" dirty="0">
                <a:solidFill>
                  <a:schemeClr val="bg2"/>
                </a:solidFill>
              </a:rPr>
              <a:t>Explain why assessment is critical to the teaching of foundational skills.</a:t>
            </a:r>
          </a:p>
          <a:p>
            <a:pPr marL="152396" indent="0">
              <a:buNone/>
            </a:pPr>
            <a:endParaRPr lang="en" dirty="0">
              <a:solidFill>
                <a:schemeClr val="bg2"/>
              </a:solidFill>
            </a:endParaRPr>
          </a:p>
          <a:p>
            <a:pPr marL="495296" indent="-342900"/>
            <a:r>
              <a:rPr lang="en" dirty="0">
                <a:solidFill>
                  <a:schemeClr val="bg2"/>
                </a:solidFill>
              </a:rPr>
              <a:t>Identify ways to assess daily and weekly that are swift and easy to implement in the classroom.</a:t>
            </a:r>
          </a:p>
        </p:txBody>
      </p:sp>
    </p:spTree>
    <p:extLst>
      <p:ext uri="{BB962C8B-B14F-4D97-AF65-F5344CB8AC3E}">
        <p14:creationId xmlns:p14="http://schemas.microsoft.com/office/powerpoint/2010/main" val="56258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44F860A-B7EF-4F5F-AA27-644ECEE814BB}"/>
              </a:ext>
            </a:extLst>
          </p:cNvPr>
          <p:cNvGrpSpPr/>
          <p:nvPr/>
        </p:nvGrpSpPr>
        <p:grpSpPr>
          <a:xfrm>
            <a:off x="3636336" y="271127"/>
            <a:ext cx="4905073" cy="1051777"/>
            <a:chOff x="3636336" y="271127"/>
            <a:chExt cx="4905073" cy="1051777"/>
          </a:xfrm>
        </p:grpSpPr>
        <p:sp>
          <p:nvSpPr>
            <p:cNvPr id="11" name="Rectangle: Rounded Corners 10">
              <a:extLst>
                <a:ext uri="{FF2B5EF4-FFF2-40B4-BE49-F238E27FC236}">
                  <a16:creationId xmlns:a16="http://schemas.microsoft.com/office/drawing/2014/main" id="{7F897C4D-CEAA-4998-BD17-99D759A74F7D}"/>
                </a:ext>
              </a:extLst>
            </p:cNvPr>
            <p:cNvSpPr/>
            <p:nvPr/>
          </p:nvSpPr>
          <p:spPr>
            <a:xfrm>
              <a:off x="5326819" y="271127"/>
              <a:ext cx="1516965" cy="1031358"/>
            </a:xfrm>
            <a:prstGeom prst="roundRect">
              <a:avLst/>
            </a:prstGeom>
            <a:gradFill>
              <a:gsLst>
                <a:gs pos="0">
                  <a:srgbClr val="17A96A"/>
                </a:gs>
                <a:gs pos="100000">
                  <a:schemeClr val="bg1">
                    <a:lumMod val="95000"/>
                  </a:schemeClr>
                </a:gs>
                <a:gs pos="13000">
                  <a:srgbClr val="79C5A4"/>
                </a:gs>
                <a:gs pos="39000">
                  <a:srgbClr val="D4F2DB"/>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42FC772-47F7-41F0-87F0-4EAD0396314D}"/>
                </a:ext>
              </a:extLst>
            </p:cNvPr>
            <p:cNvSpPr/>
            <p:nvPr/>
          </p:nvSpPr>
          <p:spPr>
            <a:xfrm>
              <a:off x="3636336" y="271129"/>
              <a:ext cx="1516965" cy="103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Extract 6">
              <a:extLst>
                <a:ext uri="{FF2B5EF4-FFF2-40B4-BE49-F238E27FC236}">
                  <a16:creationId xmlns:a16="http://schemas.microsoft.com/office/drawing/2014/main" id="{D8D6D056-8198-4E55-92B0-D4E3AB46C87B}"/>
                </a:ext>
              </a:extLst>
            </p:cNvPr>
            <p:cNvSpPr/>
            <p:nvPr/>
          </p:nvSpPr>
          <p:spPr>
            <a:xfrm rot="5400000">
              <a:off x="5002137" y="538767"/>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TextBox 9">
              <a:extLst>
                <a:ext uri="{FF2B5EF4-FFF2-40B4-BE49-F238E27FC236}">
                  <a16:creationId xmlns:a16="http://schemas.microsoft.com/office/drawing/2014/main" id="{476A8571-A2D0-4A6F-985B-B55E4C835D54}"/>
                </a:ext>
              </a:extLst>
            </p:cNvPr>
            <p:cNvSpPr txBox="1"/>
            <p:nvPr/>
          </p:nvSpPr>
          <p:spPr>
            <a:xfrm>
              <a:off x="4082984" y="355920"/>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K</a:t>
              </a:r>
            </a:p>
          </p:txBody>
        </p:sp>
        <p:sp>
          <p:nvSpPr>
            <p:cNvPr id="12" name="Rectangle: Rounded Corners 11">
              <a:extLst>
                <a:ext uri="{FF2B5EF4-FFF2-40B4-BE49-F238E27FC236}">
                  <a16:creationId xmlns:a16="http://schemas.microsoft.com/office/drawing/2014/main" id="{C8F962CC-119C-476D-A7CF-A45BB7601E56}"/>
                </a:ext>
              </a:extLst>
            </p:cNvPr>
            <p:cNvSpPr/>
            <p:nvPr/>
          </p:nvSpPr>
          <p:spPr>
            <a:xfrm>
              <a:off x="7017302" y="291546"/>
              <a:ext cx="1516965" cy="1031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Extract 12">
              <a:extLst>
                <a:ext uri="{FF2B5EF4-FFF2-40B4-BE49-F238E27FC236}">
                  <a16:creationId xmlns:a16="http://schemas.microsoft.com/office/drawing/2014/main" id="{265A51F9-921A-4467-9A2F-D2BC6A18C68A}"/>
                </a:ext>
              </a:extLst>
            </p:cNvPr>
            <p:cNvSpPr/>
            <p:nvPr/>
          </p:nvSpPr>
          <p:spPr>
            <a:xfrm rot="5400000">
              <a:off x="6708715" y="559185"/>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TextBox 13">
              <a:extLst>
                <a:ext uri="{FF2B5EF4-FFF2-40B4-BE49-F238E27FC236}">
                  <a16:creationId xmlns:a16="http://schemas.microsoft.com/office/drawing/2014/main" id="{0F76FB32-88A6-4B82-8D01-946106134EBD}"/>
                </a:ext>
              </a:extLst>
            </p:cNvPr>
            <p:cNvSpPr txBox="1"/>
            <p:nvPr/>
          </p:nvSpPr>
          <p:spPr>
            <a:xfrm>
              <a:off x="5833905" y="301198"/>
              <a:ext cx="496079" cy="861774"/>
            </a:xfrm>
            <a:prstGeom prst="rect">
              <a:avLst/>
            </a:prstGeom>
            <a:noFill/>
          </p:spPr>
          <p:txBody>
            <a:bodyPr wrap="square" rtlCol="0">
              <a:spAutoFit/>
            </a:bodyPr>
            <a:lstStyle/>
            <a:p>
              <a:r>
                <a:rPr lang="en-US" sz="5000" dirty="0">
                  <a:solidFill>
                    <a:schemeClr val="bg2"/>
                  </a:solidFill>
                  <a:latin typeface="Lucida Sans" panose="020B0602030504020204" pitchFamily="34" charset="0"/>
                </a:rPr>
                <a:t>1</a:t>
              </a:r>
            </a:p>
          </p:txBody>
        </p:sp>
        <p:sp>
          <p:nvSpPr>
            <p:cNvPr id="15" name="TextBox 14">
              <a:extLst>
                <a:ext uri="{FF2B5EF4-FFF2-40B4-BE49-F238E27FC236}">
                  <a16:creationId xmlns:a16="http://schemas.microsoft.com/office/drawing/2014/main" id="{2E3C3EFF-08A2-48ED-A0C2-841439B2D1EE}"/>
                </a:ext>
              </a:extLst>
            </p:cNvPr>
            <p:cNvSpPr txBox="1"/>
            <p:nvPr/>
          </p:nvSpPr>
          <p:spPr>
            <a:xfrm>
              <a:off x="7524280" y="271127"/>
              <a:ext cx="496079" cy="861774"/>
            </a:xfrm>
            <a:prstGeom prst="rect">
              <a:avLst/>
            </a:prstGeom>
            <a:noFill/>
          </p:spPr>
          <p:txBody>
            <a:bodyPr wrap="square" rtlCol="0">
              <a:spAutoFit/>
            </a:bodyPr>
            <a:lstStyle/>
            <a:p>
              <a:r>
                <a:rPr lang="en-US" sz="5000" dirty="0">
                  <a:solidFill>
                    <a:schemeClr val="bg2">
                      <a:lumMod val="75000"/>
                    </a:schemeClr>
                  </a:solidFill>
                  <a:latin typeface="Lucida Sans" panose="020B0602030504020204" pitchFamily="34" charset="0"/>
                </a:rPr>
                <a:t>2</a:t>
              </a:r>
            </a:p>
          </p:txBody>
        </p:sp>
        <p:sp>
          <p:nvSpPr>
            <p:cNvPr id="16" name="TextBox 15">
              <a:extLst>
                <a:ext uri="{FF2B5EF4-FFF2-40B4-BE49-F238E27FC236}">
                  <a16:creationId xmlns:a16="http://schemas.microsoft.com/office/drawing/2014/main" id="{A636C9DE-21B1-447A-BAF9-BC93B523C28A}"/>
                </a:ext>
              </a:extLst>
            </p:cNvPr>
            <p:cNvSpPr txBox="1"/>
            <p:nvPr/>
          </p:nvSpPr>
          <p:spPr>
            <a:xfrm>
              <a:off x="7435624" y="986611"/>
              <a:ext cx="1105785" cy="261610"/>
            </a:xfrm>
            <a:prstGeom prst="rect">
              <a:avLst/>
            </a:prstGeom>
            <a:noFill/>
          </p:spPr>
          <p:txBody>
            <a:bodyPr wrap="square" rtlCol="0">
              <a:spAutoFit/>
            </a:bodyPr>
            <a:lstStyle/>
            <a:p>
              <a:r>
                <a:rPr lang="en-US" sz="1100" dirty="0">
                  <a:solidFill>
                    <a:schemeClr val="bg2">
                      <a:lumMod val="75000"/>
                    </a:schemeClr>
                  </a:solidFill>
                  <a:latin typeface="Lucida Sans" panose="020B0602030504020204" pitchFamily="34" charset="0"/>
                </a:rPr>
                <a:t>Complete</a:t>
              </a:r>
            </a:p>
          </p:txBody>
        </p:sp>
      </p:grpSp>
      <p:sp>
        <p:nvSpPr>
          <p:cNvPr id="17" name="Shape 1413">
            <a:extLst>
              <a:ext uri="{FF2B5EF4-FFF2-40B4-BE49-F238E27FC236}">
                <a16:creationId xmlns:a16="http://schemas.microsoft.com/office/drawing/2014/main" id="{49B54080-E62F-46F6-A93A-B0A15483461A}"/>
              </a:ext>
            </a:extLst>
          </p:cNvPr>
          <p:cNvSpPr txBox="1">
            <a:spLocks noGrp="1"/>
          </p:cNvSpPr>
          <p:nvPr>
            <p:ph type="title"/>
          </p:nvPr>
        </p:nvSpPr>
        <p:spPr>
          <a:xfrm>
            <a:off x="387084" y="341226"/>
            <a:ext cx="3033770" cy="857251"/>
          </a:xfrm>
          <a:prstGeom prst="rect">
            <a:avLst/>
          </a:prstGeom>
          <a:noFill/>
          <a:ln>
            <a:noFill/>
          </a:ln>
        </p:spPr>
        <p:txBody>
          <a:bodyPr lIns="91425" tIns="91425" rIns="91425" bIns="91425" anchor="ctr" anchorCtr="0">
            <a:noAutofit/>
          </a:bodyPr>
          <a:lstStyle/>
          <a:p>
            <a:pPr algn="r">
              <a:buSzPct val="25000"/>
            </a:pPr>
            <a:r>
              <a:rPr lang="en" dirty="0">
                <a:solidFill>
                  <a:srgbClr val="50524F"/>
                </a:solidFill>
              </a:rPr>
              <a:t>Print Concepts</a:t>
            </a:r>
          </a:p>
        </p:txBody>
      </p:sp>
      <p:sp>
        <p:nvSpPr>
          <p:cNvPr id="19" name="Shape 1413">
            <a:extLst>
              <a:ext uri="{FF2B5EF4-FFF2-40B4-BE49-F238E27FC236}">
                <a16:creationId xmlns:a16="http://schemas.microsoft.com/office/drawing/2014/main" id="{B980B0C7-D6B9-41A9-AD4F-E05D0E6EA4A7}"/>
              </a:ext>
            </a:extLst>
          </p:cNvPr>
          <p:cNvSpPr txBox="1">
            <a:spLocks/>
          </p:cNvSpPr>
          <p:nvPr/>
        </p:nvSpPr>
        <p:spPr>
          <a:xfrm>
            <a:off x="349023" y="1855530"/>
            <a:ext cx="3033770" cy="857251"/>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r">
              <a:buSzPct val="25000"/>
            </a:pPr>
            <a:r>
              <a:rPr lang="en-US" dirty="0">
                <a:solidFill>
                  <a:srgbClr val="50524F"/>
                </a:solidFill>
              </a:rPr>
              <a:t>Phonological Awareness </a:t>
            </a:r>
            <a:endParaRPr lang="en" dirty="0">
              <a:solidFill>
                <a:srgbClr val="50524F"/>
              </a:solidFill>
            </a:endParaRPr>
          </a:p>
        </p:txBody>
      </p:sp>
      <p:grpSp>
        <p:nvGrpSpPr>
          <p:cNvPr id="20" name="Group 19">
            <a:extLst>
              <a:ext uri="{FF2B5EF4-FFF2-40B4-BE49-F238E27FC236}">
                <a16:creationId xmlns:a16="http://schemas.microsoft.com/office/drawing/2014/main" id="{45953C1A-7929-48B1-BEFB-E1EBF761C6D0}"/>
              </a:ext>
            </a:extLst>
          </p:cNvPr>
          <p:cNvGrpSpPr/>
          <p:nvPr/>
        </p:nvGrpSpPr>
        <p:grpSpPr>
          <a:xfrm>
            <a:off x="3636336" y="1835977"/>
            <a:ext cx="4897931" cy="1051777"/>
            <a:chOff x="3636336" y="271127"/>
            <a:chExt cx="4897931" cy="1051777"/>
          </a:xfrm>
        </p:grpSpPr>
        <p:sp>
          <p:nvSpPr>
            <p:cNvPr id="21" name="Rectangle: Rounded Corners 20">
              <a:extLst>
                <a:ext uri="{FF2B5EF4-FFF2-40B4-BE49-F238E27FC236}">
                  <a16:creationId xmlns:a16="http://schemas.microsoft.com/office/drawing/2014/main" id="{FCC1868D-760C-4E50-8370-E375945C588D}"/>
                </a:ext>
              </a:extLst>
            </p:cNvPr>
            <p:cNvSpPr/>
            <p:nvPr/>
          </p:nvSpPr>
          <p:spPr>
            <a:xfrm>
              <a:off x="5326819" y="271127"/>
              <a:ext cx="1516965" cy="1031358"/>
            </a:xfrm>
            <a:prstGeom prst="roundRect">
              <a:avLst/>
            </a:prstGeom>
            <a:gradFill>
              <a:gsLst>
                <a:gs pos="33000">
                  <a:srgbClr val="17A96A"/>
                </a:gs>
                <a:gs pos="100000">
                  <a:srgbClr val="D4F2DB"/>
                </a:gs>
                <a:gs pos="0">
                  <a:schemeClr val="accent1">
                    <a:lumMod val="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312C497-D74E-4CF4-86D9-17DB6DE8D808}"/>
                </a:ext>
              </a:extLst>
            </p:cNvPr>
            <p:cNvSpPr/>
            <p:nvPr/>
          </p:nvSpPr>
          <p:spPr>
            <a:xfrm>
              <a:off x="3636336" y="271129"/>
              <a:ext cx="1516965" cy="103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Extract 22">
              <a:extLst>
                <a:ext uri="{FF2B5EF4-FFF2-40B4-BE49-F238E27FC236}">
                  <a16:creationId xmlns:a16="http://schemas.microsoft.com/office/drawing/2014/main" id="{3B746FD2-9163-4A36-A2D3-A5C9F11A5ED4}"/>
                </a:ext>
              </a:extLst>
            </p:cNvPr>
            <p:cNvSpPr/>
            <p:nvPr/>
          </p:nvSpPr>
          <p:spPr>
            <a:xfrm rot="5400000">
              <a:off x="5002137" y="538767"/>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4" name="TextBox 23">
              <a:extLst>
                <a:ext uri="{FF2B5EF4-FFF2-40B4-BE49-F238E27FC236}">
                  <a16:creationId xmlns:a16="http://schemas.microsoft.com/office/drawing/2014/main" id="{658F6BF8-EC95-4B82-BB31-2CE03485892A}"/>
                </a:ext>
              </a:extLst>
            </p:cNvPr>
            <p:cNvSpPr txBox="1"/>
            <p:nvPr/>
          </p:nvSpPr>
          <p:spPr>
            <a:xfrm>
              <a:off x="4082984" y="355920"/>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K</a:t>
              </a:r>
            </a:p>
          </p:txBody>
        </p:sp>
        <p:sp>
          <p:nvSpPr>
            <p:cNvPr id="25" name="Rectangle: Rounded Corners 24">
              <a:extLst>
                <a:ext uri="{FF2B5EF4-FFF2-40B4-BE49-F238E27FC236}">
                  <a16:creationId xmlns:a16="http://schemas.microsoft.com/office/drawing/2014/main" id="{A090CB41-5BB0-480D-B348-7A7DEE58BEB7}"/>
                </a:ext>
              </a:extLst>
            </p:cNvPr>
            <p:cNvSpPr/>
            <p:nvPr/>
          </p:nvSpPr>
          <p:spPr>
            <a:xfrm>
              <a:off x="7017302" y="291546"/>
              <a:ext cx="1516965" cy="10313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Extract 25">
              <a:extLst>
                <a:ext uri="{FF2B5EF4-FFF2-40B4-BE49-F238E27FC236}">
                  <a16:creationId xmlns:a16="http://schemas.microsoft.com/office/drawing/2014/main" id="{810601F0-6E99-4454-AC4E-7238CFB590AF}"/>
                </a:ext>
              </a:extLst>
            </p:cNvPr>
            <p:cNvSpPr/>
            <p:nvPr/>
          </p:nvSpPr>
          <p:spPr>
            <a:xfrm rot="5400000">
              <a:off x="6687464" y="568986"/>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 name="TextBox 26">
              <a:extLst>
                <a:ext uri="{FF2B5EF4-FFF2-40B4-BE49-F238E27FC236}">
                  <a16:creationId xmlns:a16="http://schemas.microsoft.com/office/drawing/2014/main" id="{97F76E1E-7EF5-46D1-9FBE-5F9426C0CBD8}"/>
                </a:ext>
              </a:extLst>
            </p:cNvPr>
            <p:cNvSpPr txBox="1"/>
            <p:nvPr/>
          </p:nvSpPr>
          <p:spPr>
            <a:xfrm>
              <a:off x="5833905" y="301198"/>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1</a:t>
              </a:r>
            </a:p>
          </p:txBody>
        </p:sp>
        <p:sp>
          <p:nvSpPr>
            <p:cNvPr id="28" name="TextBox 27">
              <a:extLst>
                <a:ext uri="{FF2B5EF4-FFF2-40B4-BE49-F238E27FC236}">
                  <a16:creationId xmlns:a16="http://schemas.microsoft.com/office/drawing/2014/main" id="{1AB4F328-693F-436E-8277-DE6574CB79FD}"/>
                </a:ext>
              </a:extLst>
            </p:cNvPr>
            <p:cNvSpPr txBox="1"/>
            <p:nvPr/>
          </p:nvSpPr>
          <p:spPr>
            <a:xfrm>
              <a:off x="7492438" y="301198"/>
              <a:ext cx="496079" cy="861774"/>
            </a:xfrm>
            <a:prstGeom prst="rect">
              <a:avLst/>
            </a:prstGeom>
            <a:noFill/>
          </p:spPr>
          <p:txBody>
            <a:bodyPr wrap="square" rtlCol="0">
              <a:spAutoFit/>
            </a:bodyPr>
            <a:lstStyle/>
            <a:p>
              <a:r>
                <a:rPr lang="en-US" sz="5000" dirty="0">
                  <a:solidFill>
                    <a:schemeClr val="bg2">
                      <a:lumMod val="75000"/>
                    </a:schemeClr>
                  </a:solidFill>
                  <a:latin typeface="Lucida Sans" panose="020B0602030504020204" pitchFamily="34" charset="0"/>
                </a:rPr>
                <a:t>2</a:t>
              </a:r>
            </a:p>
          </p:txBody>
        </p:sp>
        <p:sp>
          <p:nvSpPr>
            <p:cNvPr id="29" name="TextBox 28">
              <a:extLst>
                <a:ext uri="{FF2B5EF4-FFF2-40B4-BE49-F238E27FC236}">
                  <a16:creationId xmlns:a16="http://schemas.microsoft.com/office/drawing/2014/main" id="{C6F5BCC2-9512-410B-9D9D-1A6DA2DD12B9}"/>
                </a:ext>
              </a:extLst>
            </p:cNvPr>
            <p:cNvSpPr txBox="1"/>
            <p:nvPr/>
          </p:nvSpPr>
          <p:spPr>
            <a:xfrm>
              <a:off x="7425018" y="967831"/>
              <a:ext cx="1105785" cy="261610"/>
            </a:xfrm>
            <a:prstGeom prst="rect">
              <a:avLst/>
            </a:prstGeom>
            <a:noFill/>
          </p:spPr>
          <p:txBody>
            <a:bodyPr wrap="square" rtlCol="0">
              <a:spAutoFit/>
            </a:bodyPr>
            <a:lstStyle/>
            <a:p>
              <a:r>
                <a:rPr lang="en-US" sz="1100" dirty="0">
                  <a:solidFill>
                    <a:schemeClr val="bg2">
                      <a:lumMod val="75000"/>
                    </a:schemeClr>
                  </a:solidFill>
                  <a:latin typeface="Lucida Sans" panose="020B0602030504020204" pitchFamily="34" charset="0"/>
                </a:rPr>
                <a:t>Complete</a:t>
              </a:r>
            </a:p>
          </p:txBody>
        </p:sp>
      </p:grpSp>
      <p:grpSp>
        <p:nvGrpSpPr>
          <p:cNvPr id="30" name="Group 29">
            <a:extLst>
              <a:ext uri="{FF2B5EF4-FFF2-40B4-BE49-F238E27FC236}">
                <a16:creationId xmlns:a16="http://schemas.microsoft.com/office/drawing/2014/main" id="{D5CEA3B9-397F-4E05-851D-0566C89F0A3F}"/>
              </a:ext>
            </a:extLst>
          </p:cNvPr>
          <p:cNvGrpSpPr/>
          <p:nvPr/>
        </p:nvGrpSpPr>
        <p:grpSpPr>
          <a:xfrm>
            <a:off x="3636336" y="3363069"/>
            <a:ext cx="4897931" cy="1051777"/>
            <a:chOff x="3636336" y="271127"/>
            <a:chExt cx="4897931" cy="1051777"/>
          </a:xfrm>
        </p:grpSpPr>
        <p:sp>
          <p:nvSpPr>
            <p:cNvPr id="31" name="Rectangle: Rounded Corners 30">
              <a:extLst>
                <a:ext uri="{FF2B5EF4-FFF2-40B4-BE49-F238E27FC236}">
                  <a16:creationId xmlns:a16="http://schemas.microsoft.com/office/drawing/2014/main" id="{C380B9F3-BC95-4C41-A2FF-022000403FEE}"/>
                </a:ext>
              </a:extLst>
            </p:cNvPr>
            <p:cNvSpPr/>
            <p:nvPr/>
          </p:nvSpPr>
          <p:spPr>
            <a:xfrm>
              <a:off x="5326819" y="271127"/>
              <a:ext cx="1516965" cy="103135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45F1BB82-7F55-4FB5-AD37-DF056DA34F72}"/>
                </a:ext>
              </a:extLst>
            </p:cNvPr>
            <p:cNvSpPr/>
            <p:nvPr/>
          </p:nvSpPr>
          <p:spPr>
            <a:xfrm>
              <a:off x="3636336" y="271129"/>
              <a:ext cx="1516965" cy="1031358"/>
            </a:xfrm>
            <a:prstGeom prst="roundRect">
              <a:avLst/>
            </a:prstGeom>
            <a:gradFill>
              <a:gsLst>
                <a:gs pos="12000">
                  <a:srgbClr val="22A469"/>
                </a:gs>
                <a:gs pos="0">
                  <a:srgbClr val="C0F2DB"/>
                </a:gs>
                <a:gs pos="29000">
                  <a:schemeClr val="accent1"/>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Extract 32">
              <a:extLst>
                <a:ext uri="{FF2B5EF4-FFF2-40B4-BE49-F238E27FC236}">
                  <a16:creationId xmlns:a16="http://schemas.microsoft.com/office/drawing/2014/main" id="{7F445E0D-82E8-402D-9258-4D86B56D5C39}"/>
                </a:ext>
              </a:extLst>
            </p:cNvPr>
            <p:cNvSpPr/>
            <p:nvPr/>
          </p:nvSpPr>
          <p:spPr>
            <a:xfrm rot="5400000">
              <a:off x="5002137" y="538767"/>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4" name="TextBox 33">
              <a:extLst>
                <a:ext uri="{FF2B5EF4-FFF2-40B4-BE49-F238E27FC236}">
                  <a16:creationId xmlns:a16="http://schemas.microsoft.com/office/drawing/2014/main" id="{CD2C65BA-652C-40DE-BDD3-AFFB7F896228}"/>
                </a:ext>
              </a:extLst>
            </p:cNvPr>
            <p:cNvSpPr txBox="1"/>
            <p:nvPr/>
          </p:nvSpPr>
          <p:spPr>
            <a:xfrm>
              <a:off x="4082984" y="355920"/>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K</a:t>
              </a:r>
            </a:p>
          </p:txBody>
        </p:sp>
        <p:sp>
          <p:nvSpPr>
            <p:cNvPr id="35" name="Rectangle: Rounded Corners 34">
              <a:extLst>
                <a:ext uri="{FF2B5EF4-FFF2-40B4-BE49-F238E27FC236}">
                  <a16:creationId xmlns:a16="http://schemas.microsoft.com/office/drawing/2014/main" id="{0C519210-E9BD-4841-8615-3ECEADABC59B}"/>
                </a:ext>
              </a:extLst>
            </p:cNvPr>
            <p:cNvSpPr/>
            <p:nvPr/>
          </p:nvSpPr>
          <p:spPr>
            <a:xfrm>
              <a:off x="7017302" y="291546"/>
              <a:ext cx="1516965" cy="103135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Extract 35">
              <a:extLst>
                <a:ext uri="{FF2B5EF4-FFF2-40B4-BE49-F238E27FC236}">
                  <a16:creationId xmlns:a16="http://schemas.microsoft.com/office/drawing/2014/main" id="{D4434EA6-BB9A-4958-952F-9788B5330085}"/>
                </a:ext>
              </a:extLst>
            </p:cNvPr>
            <p:cNvSpPr/>
            <p:nvPr/>
          </p:nvSpPr>
          <p:spPr>
            <a:xfrm rot="5400000">
              <a:off x="6692820" y="569395"/>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7" name="TextBox 36">
              <a:extLst>
                <a:ext uri="{FF2B5EF4-FFF2-40B4-BE49-F238E27FC236}">
                  <a16:creationId xmlns:a16="http://schemas.microsoft.com/office/drawing/2014/main" id="{478FF26C-C70E-488C-A308-847EBEC8588C}"/>
                </a:ext>
              </a:extLst>
            </p:cNvPr>
            <p:cNvSpPr txBox="1"/>
            <p:nvPr/>
          </p:nvSpPr>
          <p:spPr>
            <a:xfrm>
              <a:off x="5851826" y="342685"/>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1</a:t>
              </a:r>
            </a:p>
          </p:txBody>
        </p:sp>
        <p:sp>
          <p:nvSpPr>
            <p:cNvPr id="38" name="TextBox 37">
              <a:extLst>
                <a:ext uri="{FF2B5EF4-FFF2-40B4-BE49-F238E27FC236}">
                  <a16:creationId xmlns:a16="http://schemas.microsoft.com/office/drawing/2014/main" id="{849F84A9-19EF-48FD-B3DC-9FC187BED27D}"/>
                </a:ext>
              </a:extLst>
            </p:cNvPr>
            <p:cNvSpPr txBox="1"/>
            <p:nvPr/>
          </p:nvSpPr>
          <p:spPr>
            <a:xfrm>
              <a:off x="7524280" y="376338"/>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2</a:t>
              </a:r>
            </a:p>
          </p:txBody>
        </p:sp>
      </p:grpSp>
      <p:grpSp>
        <p:nvGrpSpPr>
          <p:cNvPr id="40" name="Group 39">
            <a:extLst>
              <a:ext uri="{FF2B5EF4-FFF2-40B4-BE49-F238E27FC236}">
                <a16:creationId xmlns:a16="http://schemas.microsoft.com/office/drawing/2014/main" id="{11A2FE4E-CE99-439C-B582-D6A57810A052}"/>
              </a:ext>
            </a:extLst>
          </p:cNvPr>
          <p:cNvGrpSpPr/>
          <p:nvPr/>
        </p:nvGrpSpPr>
        <p:grpSpPr>
          <a:xfrm>
            <a:off x="3632872" y="4857294"/>
            <a:ext cx="4897931" cy="1051777"/>
            <a:chOff x="3636336" y="271127"/>
            <a:chExt cx="4897931" cy="1051777"/>
          </a:xfrm>
        </p:grpSpPr>
        <p:sp>
          <p:nvSpPr>
            <p:cNvPr id="41" name="Rectangle: Rounded Corners 40">
              <a:extLst>
                <a:ext uri="{FF2B5EF4-FFF2-40B4-BE49-F238E27FC236}">
                  <a16:creationId xmlns:a16="http://schemas.microsoft.com/office/drawing/2014/main" id="{FE57B2DC-2DCA-46AA-97B5-1BAD3BFB02AC}"/>
                </a:ext>
              </a:extLst>
            </p:cNvPr>
            <p:cNvSpPr/>
            <p:nvPr/>
          </p:nvSpPr>
          <p:spPr>
            <a:xfrm>
              <a:off x="5326819" y="271127"/>
              <a:ext cx="1516965" cy="1031358"/>
            </a:xfrm>
            <a:prstGeom prst="roundRect">
              <a:avLst/>
            </a:prstGeom>
            <a:gradFill>
              <a:gsLst>
                <a:gs pos="82000">
                  <a:srgbClr val="107349"/>
                </a:gs>
                <a:gs pos="68000">
                  <a:srgbClr val="17A96A"/>
                </a:gs>
                <a:gs pos="0">
                  <a:srgbClr val="D4F2DB"/>
                </a:gs>
                <a:gs pos="100000">
                  <a:schemeClr val="accent1">
                    <a:lumMod val="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41">
              <a:extLst>
                <a:ext uri="{FF2B5EF4-FFF2-40B4-BE49-F238E27FC236}">
                  <a16:creationId xmlns:a16="http://schemas.microsoft.com/office/drawing/2014/main" id="{3D09D3B8-396E-46A4-B709-333E6568F235}"/>
                </a:ext>
              </a:extLst>
            </p:cNvPr>
            <p:cNvSpPr/>
            <p:nvPr/>
          </p:nvSpPr>
          <p:spPr>
            <a:xfrm>
              <a:off x="3636336" y="271129"/>
              <a:ext cx="1516965" cy="1031358"/>
            </a:xfrm>
            <a:prstGeom prst="roundRect">
              <a:avLst/>
            </a:prstGeom>
            <a:solidFill>
              <a:srgbClr val="C8EE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Extract 42">
              <a:extLst>
                <a:ext uri="{FF2B5EF4-FFF2-40B4-BE49-F238E27FC236}">
                  <a16:creationId xmlns:a16="http://schemas.microsoft.com/office/drawing/2014/main" id="{19EE37D2-C1CF-48F7-ADE6-2C5BF71CBB75}"/>
                </a:ext>
              </a:extLst>
            </p:cNvPr>
            <p:cNvSpPr/>
            <p:nvPr/>
          </p:nvSpPr>
          <p:spPr>
            <a:xfrm rot="5400000">
              <a:off x="5002137" y="538767"/>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4" name="TextBox 43">
              <a:extLst>
                <a:ext uri="{FF2B5EF4-FFF2-40B4-BE49-F238E27FC236}">
                  <a16:creationId xmlns:a16="http://schemas.microsoft.com/office/drawing/2014/main" id="{384D5D74-7C29-4E92-91F4-A71BC21630B4}"/>
                </a:ext>
              </a:extLst>
            </p:cNvPr>
            <p:cNvSpPr txBox="1"/>
            <p:nvPr/>
          </p:nvSpPr>
          <p:spPr>
            <a:xfrm>
              <a:off x="4082984" y="355920"/>
              <a:ext cx="496079" cy="861774"/>
            </a:xfrm>
            <a:prstGeom prst="rect">
              <a:avLst/>
            </a:prstGeom>
            <a:noFill/>
          </p:spPr>
          <p:txBody>
            <a:bodyPr wrap="square" rtlCol="0">
              <a:spAutoFit/>
            </a:bodyPr>
            <a:lstStyle/>
            <a:p>
              <a:r>
                <a:rPr lang="en-US" sz="5000" dirty="0">
                  <a:solidFill>
                    <a:schemeClr val="bg2">
                      <a:lumMod val="75000"/>
                    </a:schemeClr>
                  </a:solidFill>
                  <a:latin typeface="Lucida Sans" panose="020B0602030504020204" pitchFamily="34" charset="0"/>
                </a:rPr>
                <a:t>K</a:t>
              </a:r>
            </a:p>
          </p:txBody>
        </p:sp>
        <p:sp>
          <p:nvSpPr>
            <p:cNvPr id="45" name="Rectangle: Rounded Corners 44">
              <a:extLst>
                <a:ext uri="{FF2B5EF4-FFF2-40B4-BE49-F238E27FC236}">
                  <a16:creationId xmlns:a16="http://schemas.microsoft.com/office/drawing/2014/main" id="{71FA0989-1068-4A68-914A-4FAEBD170FB0}"/>
                </a:ext>
              </a:extLst>
            </p:cNvPr>
            <p:cNvSpPr/>
            <p:nvPr/>
          </p:nvSpPr>
          <p:spPr>
            <a:xfrm>
              <a:off x="7017302" y="291546"/>
              <a:ext cx="1516965" cy="1031358"/>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Extract 45">
              <a:extLst>
                <a:ext uri="{FF2B5EF4-FFF2-40B4-BE49-F238E27FC236}">
                  <a16:creationId xmlns:a16="http://schemas.microsoft.com/office/drawing/2014/main" id="{761A4595-F35C-47F6-B08A-66FEFEB197A7}"/>
                </a:ext>
              </a:extLst>
            </p:cNvPr>
            <p:cNvSpPr/>
            <p:nvPr/>
          </p:nvSpPr>
          <p:spPr>
            <a:xfrm rot="5400000">
              <a:off x="6696284" y="538766"/>
              <a:ext cx="543227" cy="496079"/>
            </a:xfrm>
            <a:prstGeom prst="flowChartExtra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7" name="TextBox 46">
              <a:extLst>
                <a:ext uri="{FF2B5EF4-FFF2-40B4-BE49-F238E27FC236}">
                  <a16:creationId xmlns:a16="http://schemas.microsoft.com/office/drawing/2014/main" id="{8CD128E6-EC66-4C94-8362-38AEED28F002}"/>
                </a:ext>
              </a:extLst>
            </p:cNvPr>
            <p:cNvSpPr txBox="1"/>
            <p:nvPr/>
          </p:nvSpPr>
          <p:spPr>
            <a:xfrm>
              <a:off x="5835757" y="355918"/>
              <a:ext cx="496079" cy="861774"/>
            </a:xfrm>
            <a:prstGeom prst="rect">
              <a:avLst/>
            </a:prstGeom>
            <a:noFill/>
          </p:spPr>
          <p:txBody>
            <a:bodyPr wrap="square" rtlCol="0">
              <a:spAutoFit/>
            </a:bodyPr>
            <a:lstStyle/>
            <a:p>
              <a:r>
                <a:rPr lang="en-US" sz="5000" dirty="0">
                  <a:solidFill>
                    <a:schemeClr val="bg2">
                      <a:lumMod val="75000"/>
                    </a:schemeClr>
                  </a:solidFill>
                  <a:latin typeface="Lucida Sans" panose="020B0602030504020204" pitchFamily="34" charset="0"/>
                </a:rPr>
                <a:t>1</a:t>
              </a:r>
            </a:p>
          </p:txBody>
        </p:sp>
        <p:sp>
          <p:nvSpPr>
            <p:cNvPr id="48" name="TextBox 47">
              <a:extLst>
                <a:ext uri="{FF2B5EF4-FFF2-40B4-BE49-F238E27FC236}">
                  <a16:creationId xmlns:a16="http://schemas.microsoft.com/office/drawing/2014/main" id="{5814E8C3-AA70-47FC-9FF3-67BF32A0C44F}"/>
                </a:ext>
              </a:extLst>
            </p:cNvPr>
            <p:cNvSpPr txBox="1"/>
            <p:nvPr/>
          </p:nvSpPr>
          <p:spPr>
            <a:xfrm>
              <a:off x="7527744" y="391549"/>
              <a:ext cx="496079" cy="861774"/>
            </a:xfrm>
            <a:prstGeom prst="rect">
              <a:avLst/>
            </a:prstGeom>
            <a:noFill/>
          </p:spPr>
          <p:txBody>
            <a:bodyPr wrap="square" rtlCol="0">
              <a:spAutoFit/>
            </a:bodyPr>
            <a:lstStyle/>
            <a:p>
              <a:r>
                <a:rPr lang="en-US" sz="5000" dirty="0">
                  <a:solidFill>
                    <a:schemeClr val="bg1"/>
                  </a:solidFill>
                  <a:latin typeface="Lucida Sans" panose="020B0602030504020204" pitchFamily="34" charset="0"/>
                </a:rPr>
                <a:t>2</a:t>
              </a:r>
            </a:p>
          </p:txBody>
        </p:sp>
      </p:grpSp>
      <p:sp>
        <p:nvSpPr>
          <p:cNvPr id="50" name="Shape 1413">
            <a:extLst>
              <a:ext uri="{FF2B5EF4-FFF2-40B4-BE49-F238E27FC236}">
                <a16:creationId xmlns:a16="http://schemas.microsoft.com/office/drawing/2014/main" id="{FD65AE4A-9F26-47FF-BC3E-8C9D26FCB8C4}"/>
              </a:ext>
            </a:extLst>
          </p:cNvPr>
          <p:cNvSpPr txBox="1">
            <a:spLocks/>
          </p:cNvSpPr>
          <p:nvPr/>
        </p:nvSpPr>
        <p:spPr>
          <a:xfrm>
            <a:off x="210837" y="3439150"/>
            <a:ext cx="3251981" cy="857251"/>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r">
              <a:buSzPct val="25000"/>
            </a:pPr>
            <a:r>
              <a:rPr lang="en-US" dirty="0">
                <a:solidFill>
                  <a:srgbClr val="50524F"/>
                </a:solidFill>
              </a:rPr>
              <a:t>Phonics and Word Recognition</a:t>
            </a:r>
            <a:endParaRPr lang="en" dirty="0">
              <a:solidFill>
                <a:srgbClr val="50524F"/>
              </a:solidFill>
            </a:endParaRPr>
          </a:p>
        </p:txBody>
      </p:sp>
      <p:sp>
        <p:nvSpPr>
          <p:cNvPr id="51" name="Shape 1413">
            <a:extLst>
              <a:ext uri="{FF2B5EF4-FFF2-40B4-BE49-F238E27FC236}">
                <a16:creationId xmlns:a16="http://schemas.microsoft.com/office/drawing/2014/main" id="{087C8E6A-31C3-48E4-92F2-FE8EE866D90F}"/>
              </a:ext>
            </a:extLst>
          </p:cNvPr>
          <p:cNvSpPr txBox="1">
            <a:spLocks/>
          </p:cNvSpPr>
          <p:nvPr/>
        </p:nvSpPr>
        <p:spPr>
          <a:xfrm>
            <a:off x="285252" y="4891888"/>
            <a:ext cx="3033770" cy="857251"/>
          </a:xfrm>
          <a:prstGeom prst="rect">
            <a:avLst/>
          </a:prstGeom>
          <a:noFill/>
          <a:ln>
            <a:noFill/>
          </a:ln>
        </p:spPr>
        <p:txBody>
          <a:bodyPr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F3F39"/>
              </a:buClr>
              <a:buFont typeface="Lucida Sans"/>
              <a:buNone/>
              <a:defRPr sz="2800" b="0" i="0" u="none" strike="noStrike" cap="none">
                <a:solidFill>
                  <a:srgbClr val="3F3F39"/>
                </a:solidFill>
                <a:latin typeface="Lucida Sans"/>
                <a:ea typeface="Lucida Sans"/>
                <a:cs typeface="Lucida Sans"/>
                <a:sym typeface="Lucida Sans"/>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pPr algn="r">
              <a:buSzPct val="25000"/>
            </a:pPr>
            <a:r>
              <a:rPr lang="en-US" dirty="0">
                <a:solidFill>
                  <a:srgbClr val="50524F"/>
                </a:solidFill>
              </a:rPr>
              <a:t>Fluency </a:t>
            </a:r>
            <a:endParaRPr lang="en" dirty="0">
              <a:solidFill>
                <a:srgbClr val="50524F"/>
              </a:solidFill>
            </a:endParaRPr>
          </a:p>
        </p:txBody>
      </p:sp>
      <p:sp>
        <p:nvSpPr>
          <p:cNvPr id="2" name="TextBox 1"/>
          <p:cNvSpPr txBox="1"/>
          <p:nvPr/>
        </p:nvSpPr>
        <p:spPr>
          <a:xfrm>
            <a:off x="3492681" y="42681"/>
            <a:ext cx="5280651" cy="6186309"/>
          </a:xfrm>
          <a:prstGeom prst="rect">
            <a:avLst/>
          </a:prstGeom>
          <a:solidFill>
            <a:schemeClr val="accent1"/>
          </a:solidFill>
        </p:spPr>
        <p:txBody>
          <a:bodyPr wrap="square" rtlCol="0">
            <a:spAutoFit/>
          </a:bodyPr>
          <a:lstStyle/>
          <a:p>
            <a:pPr algn="ctr"/>
            <a:endParaRPr lang="en-US" sz="4400" dirty="0">
              <a:solidFill>
                <a:schemeClr val="bg1"/>
              </a:solidFill>
              <a:latin typeface="Lucida Sans" panose="020B0602030504020204" pitchFamily="34" charset="0"/>
            </a:endParaRPr>
          </a:p>
          <a:p>
            <a:pPr algn="ctr"/>
            <a:r>
              <a:rPr lang="en-US" sz="4400" dirty="0">
                <a:solidFill>
                  <a:schemeClr val="bg1"/>
                </a:solidFill>
                <a:latin typeface="Lucida Sans" panose="020B0602030504020204" pitchFamily="34" charset="0"/>
              </a:rPr>
              <a:t>Now that we’ve covered what and how, the question is:</a:t>
            </a:r>
          </a:p>
          <a:p>
            <a:pPr algn="ctr"/>
            <a:endParaRPr lang="en-US" sz="4400" dirty="0">
              <a:solidFill>
                <a:schemeClr val="bg1"/>
              </a:solidFill>
              <a:latin typeface="Lucida Sans" panose="020B0602030504020204" pitchFamily="34" charset="0"/>
            </a:endParaRPr>
          </a:p>
          <a:p>
            <a:endParaRPr lang="en-US" sz="4400" dirty="0">
              <a:solidFill>
                <a:schemeClr val="bg1"/>
              </a:solidFill>
              <a:latin typeface="Lucida Sans" panose="020B0602030504020204" pitchFamily="34" charset="0"/>
            </a:endParaRPr>
          </a:p>
          <a:p>
            <a:endParaRPr lang="en-US" sz="4400" dirty="0">
              <a:solidFill>
                <a:schemeClr val="bg1"/>
              </a:solidFill>
              <a:latin typeface="Lucida Sans" panose="020B0602030504020204" pitchFamily="34" charset="0"/>
            </a:endParaRPr>
          </a:p>
          <a:p>
            <a:endParaRPr lang="en-US" sz="4400" dirty="0">
              <a:solidFill>
                <a:schemeClr val="bg1"/>
              </a:solidFill>
              <a:latin typeface="Lucida Sans" panose="020B0602030504020204" pitchFamily="34" charset="0"/>
            </a:endParaRPr>
          </a:p>
        </p:txBody>
      </p:sp>
      <p:sp>
        <p:nvSpPr>
          <p:cNvPr id="3" name="TextBox 2"/>
          <p:cNvSpPr txBox="1"/>
          <p:nvPr/>
        </p:nvSpPr>
        <p:spPr>
          <a:xfrm>
            <a:off x="4346040" y="4415552"/>
            <a:ext cx="3507649" cy="1877437"/>
          </a:xfrm>
          <a:prstGeom prst="rect">
            <a:avLst/>
          </a:prstGeom>
          <a:noFill/>
        </p:spPr>
        <p:txBody>
          <a:bodyPr wrap="square" rtlCol="0">
            <a:spAutoFit/>
          </a:bodyPr>
          <a:lstStyle/>
          <a:p>
            <a:pPr algn="ctr"/>
            <a:r>
              <a:rPr lang="en-US" sz="4000" dirty="0">
                <a:solidFill>
                  <a:schemeClr val="bg1"/>
                </a:solidFill>
                <a:latin typeface="Lucida Sans" panose="020B0602030504020204" pitchFamily="34" charset="0"/>
              </a:rPr>
              <a:t>Have they learned it?</a:t>
            </a:r>
          </a:p>
          <a:p>
            <a:pPr algn="ctr"/>
            <a:endParaRPr lang="en-US" sz="3600" dirty="0">
              <a:latin typeface="Lucida Sans" panose="020B0602030504020204" pitchFamily="34" charset="0"/>
            </a:endParaRPr>
          </a:p>
        </p:txBody>
      </p:sp>
    </p:spTree>
    <p:extLst>
      <p:ext uri="{BB962C8B-B14F-4D97-AF65-F5344CB8AC3E}">
        <p14:creationId xmlns:p14="http://schemas.microsoft.com/office/powerpoint/2010/main" val="54674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Shape 1207"/>
          <p:cNvSpPr txBox="1">
            <a:spLocks noGrp="1"/>
          </p:cNvSpPr>
          <p:nvPr>
            <p:ph type="title"/>
          </p:nvPr>
        </p:nvSpPr>
        <p:spPr>
          <a:xfrm>
            <a:off x="457200" y="489790"/>
            <a:ext cx="8229600" cy="857400"/>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The Role of Assessment</a:t>
            </a:r>
          </a:p>
        </p:txBody>
      </p:sp>
      <p:sp>
        <p:nvSpPr>
          <p:cNvPr id="1208" name="Shape 1208"/>
          <p:cNvSpPr txBox="1">
            <a:spLocks noGrp="1"/>
          </p:cNvSpPr>
          <p:nvPr>
            <p:ph type="body" idx="1"/>
          </p:nvPr>
        </p:nvSpPr>
        <p:spPr>
          <a:xfrm>
            <a:off x="457200" y="1654445"/>
            <a:ext cx="8229600" cy="4079928"/>
          </a:xfrm>
          <a:prstGeom prst="rect">
            <a:avLst/>
          </a:prstGeom>
          <a:noFill/>
          <a:ln>
            <a:noFill/>
          </a:ln>
        </p:spPr>
        <p:txBody>
          <a:bodyPr lIns="91425" tIns="91425" rIns="91425" bIns="91425" anchor="t" anchorCtr="0">
            <a:noAutofit/>
          </a:bodyPr>
          <a:lstStyle/>
          <a:p>
            <a:pPr marL="152396" indent="0">
              <a:spcBef>
                <a:spcPts val="0"/>
              </a:spcBef>
              <a:buSzPct val="25000"/>
              <a:buNone/>
            </a:pPr>
            <a:r>
              <a:rPr lang="en" dirty="0"/>
              <a:t>“What is probably most important is to tailor training time to student learning by assessing who has and who has not acquired the skills being taught as training proceeds.”</a:t>
            </a:r>
          </a:p>
          <a:p>
            <a:pPr marL="152396" indent="0">
              <a:buSzPct val="25000"/>
              <a:buNone/>
            </a:pPr>
            <a:endParaRPr lang="en" sz="1000" dirty="0"/>
          </a:p>
          <a:p>
            <a:pPr marL="152396" indent="0">
              <a:buSzPct val="25000"/>
              <a:buNone/>
            </a:pPr>
            <a:r>
              <a:rPr lang="en" dirty="0"/>
              <a:t>  – National Reading Panel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057" y="3057098"/>
            <a:ext cx="3393743" cy="2545307"/>
          </a:xfrm>
          <a:prstGeom prst="rect">
            <a:avLst/>
          </a:prstGeom>
        </p:spPr>
      </p:pic>
    </p:spTree>
    <p:extLst>
      <p:ext uri="{BB962C8B-B14F-4D97-AF65-F5344CB8AC3E}">
        <p14:creationId xmlns:p14="http://schemas.microsoft.com/office/powerpoint/2010/main" val="3734321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711"/>
        <p:cNvGrpSpPr/>
        <p:nvPr/>
      </p:nvGrpSpPr>
      <p:grpSpPr>
        <a:xfrm>
          <a:off x="0" y="0"/>
          <a:ext cx="0" cy="0"/>
          <a:chOff x="0" y="0"/>
          <a:chExt cx="0" cy="0"/>
        </a:xfrm>
      </p:grpSpPr>
      <p:pic>
        <p:nvPicPr>
          <p:cNvPr id="9" name="Shape 1291"/>
          <p:cNvPicPr preferRelativeResize="0"/>
          <p:nvPr/>
        </p:nvPicPr>
        <p:blipFill rotWithShape="1">
          <a:blip r:embed="rId3">
            <a:alphaModFix/>
          </a:blip>
          <a:srcRect/>
          <a:stretch/>
        </p:blipFill>
        <p:spPr>
          <a:xfrm>
            <a:off x="7264131" y="4771067"/>
            <a:ext cx="1289651" cy="1189582"/>
          </a:xfrm>
          <a:prstGeom prst="rect">
            <a:avLst/>
          </a:prstGeom>
          <a:noFill/>
          <a:ln>
            <a:noFill/>
          </a:ln>
          <a:effectLst>
            <a:glow>
              <a:schemeClr val="accent1">
                <a:alpha val="53000"/>
              </a:schemeClr>
            </a:glow>
            <a:softEdge rad="0"/>
          </a:effectLst>
        </p:spPr>
      </p:pic>
      <p:sp>
        <p:nvSpPr>
          <p:cNvPr id="712" name="Shape 712"/>
          <p:cNvSpPr txBox="1">
            <a:spLocks noGrp="1"/>
          </p:cNvSpPr>
          <p:nvPr>
            <p:ph type="title"/>
          </p:nvPr>
        </p:nvSpPr>
        <p:spPr>
          <a:xfrm>
            <a:off x="853127" y="416692"/>
            <a:ext cx="7414055" cy="857251"/>
          </a:xfrm>
          <a:prstGeom prst="rect">
            <a:avLst/>
          </a:prstGeom>
          <a:noFill/>
          <a:ln>
            <a:noFill/>
          </a:ln>
        </p:spPr>
        <p:txBody>
          <a:bodyPr lIns="91425" tIns="91425" rIns="91425" bIns="91425" anchor="ctr" anchorCtr="0">
            <a:noAutofit/>
          </a:bodyPr>
          <a:lstStyle/>
          <a:p>
            <a:pPr algn="ctr">
              <a:buSzPct val="25000"/>
            </a:pPr>
            <a:r>
              <a:rPr lang="en" sz="3600" dirty="0">
                <a:solidFill>
                  <a:srgbClr val="50524F"/>
                </a:solidFill>
              </a:rPr>
              <a:t>Task Slide </a:t>
            </a:r>
          </a:p>
        </p:txBody>
      </p:sp>
      <p:sp>
        <p:nvSpPr>
          <p:cNvPr id="2" name="TextBox 1"/>
          <p:cNvSpPr txBox="1"/>
          <p:nvPr/>
        </p:nvSpPr>
        <p:spPr>
          <a:xfrm>
            <a:off x="1297459" y="1461308"/>
            <a:ext cx="6969723" cy="2800767"/>
          </a:xfrm>
          <a:prstGeom prst="rect">
            <a:avLst/>
          </a:prstGeom>
          <a:noFill/>
        </p:spPr>
        <p:txBody>
          <a:bodyPr wrap="square" rtlCol="0">
            <a:spAutoFit/>
          </a:bodyPr>
          <a:lstStyle/>
          <a:p>
            <a:pPr algn="ctr"/>
            <a:r>
              <a:rPr lang="en-US" sz="2600" dirty="0">
                <a:solidFill>
                  <a:schemeClr val="bg2"/>
                </a:solidFill>
                <a:latin typeface="Lucida Sans" panose="020B0602030504020204" pitchFamily="34" charset="0"/>
              </a:rPr>
              <a:t>Think back on the skill you acquired over time.</a:t>
            </a:r>
          </a:p>
          <a:p>
            <a:pPr algn="ctr"/>
            <a:r>
              <a:rPr lang="en-US" sz="2600" dirty="0">
                <a:solidFill>
                  <a:schemeClr val="bg2"/>
                </a:solidFill>
                <a:latin typeface="Lucida Sans" panose="020B0602030504020204" pitchFamily="34" charset="0"/>
              </a:rPr>
              <a:t>What was the role of the teacher or coach?</a:t>
            </a:r>
          </a:p>
          <a:p>
            <a:pPr algn="ctr"/>
            <a:endParaRPr lang="en-US" sz="3600" dirty="0">
              <a:solidFill>
                <a:schemeClr val="bg2"/>
              </a:solidFill>
              <a:latin typeface="Lucida Sans" panose="020B0602030504020204" pitchFamily="34" charset="0"/>
            </a:endParaRPr>
          </a:p>
          <a:p>
            <a:pPr algn="ctr"/>
            <a:r>
              <a:rPr lang="en-US" sz="3600" dirty="0">
                <a:solidFill>
                  <a:schemeClr val="accent2"/>
                </a:solidFill>
                <a:latin typeface="Lucida Sans" panose="020B0602030504020204" pitchFamily="34" charset="0"/>
              </a:rPr>
              <a:t> </a:t>
            </a:r>
            <a:endParaRPr lang="en-US" sz="3600" dirty="0">
              <a:solidFill>
                <a:schemeClr val="bg2"/>
              </a:solidFill>
              <a:latin typeface="Lucida Sans" panose="020B0602030504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59" y="235036"/>
            <a:ext cx="1143000" cy="1143000"/>
          </a:xfrm>
          <a:prstGeom prst="rect">
            <a:avLst/>
          </a:prstGeom>
        </p:spPr>
      </p:pic>
      <p:sp>
        <p:nvSpPr>
          <p:cNvPr id="4" name="Wave 3"/>
          <p:cNvSpPr/>
          <p:nvPr/>
        </p:nvSpPr>
        <p:spPr>
          <a:xfrm>
            <a:off x="290646" y="4396337"/>
            <a:ext cx="2703877" cy="1754702"/>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Lucida Sans" panose="020B0602030504020204" pitchFamily="34" charset="0"/>
              </a:rPr>
              <a:t>Make a list with your colleagues!</a:t>
            </a:r>
          </a:p>
        </p:txBody>
      </p:sp>
      <p:pic>
        <p:nvPicPr>
          <p:cNvPr id="6" name="Shape 1290"/>
          <p:cNvPicPr preferRelativeResize="0"/>
          <p:nvPr/>
        </p:nvPicPr>
        <p:blipFill rotWithShape="1">
          <a:blip r:embed="rId5">
            <a:alphaModFix/>
          </a:blip>
          <a:srcRect/>
          <a:stretch/>
        </p:blipFill>
        <p:spPr>
          <a:xfrm>
            <a:off x="3361263" y="3598187"/>
            <a:ext cx="2061000" cy="1596300"/>
          </a:xfrm>
          <a:prstGeom prst="rect">
            <a:avLst/>
          </a:prstGeom>
          <a:noFill/>
          <a:ln>
            <a:noFill/>
          </a:ln>
        </p:spPr>
      </p:pic>
      <p:pic>
        <p:nvPicPr>
          <p:cNvPr id="7" name="Shape 1292"/>
          <p:cNvPicPr preferRelativeResize="0"/>
          <p:nvPr/>
        </p:nvPicPr>
        <p:blipFill rotWithShape="1">
          <a:blip r:embed="rId6">
            <a:alphaModFix/>
          </a:blip>
          <a:srcRect/>
          <a:stretch/>
        </p:blipFill>
        <p:spPr>
          <a:xfrm>
            <a:off x="5203131" y="4631097"/>
            <a:ext cx="1529071" cy="1429440"/>
          </a:xfrm>
          <a:prstGeom prst="rect">
            <a:avLst/>
          </a:prstGeom>
          <a:noFill/>
          <a:ln>
            <a:noFill/>
          </a:ln>
        </p:spPr>
      </p:pic>
      <p:pic>
        <p:nvPicPr>
          <p:cNvPr id="8" name="Shape 1293"/>
          <p:cNvPicPr preferRelativeResize="0"/>
          <p:nvPr/>
        </p:nvPicPr>
        <p:blipFill rotWithShape="1">
          <a:blip r:embed="rId7">
            <a:alphaModFix/>
          </a:blip>
          <a:srcRect/>
          <a:stretch/>
        </p:blipFill>
        <p:spPr>
          <a:xfrm>
            <a:off x="6045468" y="3356237"/>
            <a:ext cx="2743200" cy="1040100"/>
          </a:xfrm>
          <a:prstGeom prst="rect">
            <a:avLst/>
          </a:prstGeom>
          <a:noFill/>
          <a:ln>
            <a:noFill/>
          </a:ln>
        </p:spPr>
      </p:pic>
    </p:spTree>
    <p:extLst>
      <p:ext uri="{BB962C8B-B14F-4D97-AF65-F5344CB8AC3E}">
        <p14:creationId xmlns:p14="http://schemas.microsoft.com/office/powerpoint/2010/main" val="1727726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303" name="Shape 1303"/>
          <p:cNvSpPr txBox="1"/>
          <p:nvPr/>
        </p:nvSpPr>
        <p:spPr>
          <a:xfrm>
            <a:off x="1184600" y="1546809"/>
            <a:ext cx="6558617" cy="3336476"/>
          </a:xfrm>
          <a:prstGeom prst="rect">
            <a:avLst/>
          </a:prstGeom>
          <a:noFill/>
          <a:ln>
            <a:noFill/>
          </a:ln>
        </p:spPr>
        <p:txBody>
          <a:bodyPr lIns="91425" tIns="45700" rIns="91425" bIns="45700" anchor="t" anchorCtr="0">
            <a:noAutofit/>
          </a:bodyPr>
          <a:lstStyle/>
          <a:p>
            <a:pPr marL="457189" indent="-457189">
              <a:spcAft>
                <a:spcPts val="600"/>
              </a:spcAft>
              <a:buClr>
                <a:srgbClr val="000000"/>
              </a:buClr>
              <a:buSzPct val="100000"/>
              <a:buFont typeface="Arial"/>
              <a:buChar char="•"/>
            </a:pPr>
            <a:r>
              <a:rPr lang="en" sz="2600" dirty="0">
                <a:solidFill>
                  <a:srgbClr val="50524F"/>
                </a:solidFill>
                <a:latin typeface="Lucida Sans" panose="020B0602030504020204" pitchFamily="34" charset="0"/>
              </a:rPr>
              <a:t>Notice errors</a:t>
            </a:r>
          </a:p>
          <a:p>
            <a:pPr marL="457189" indent="-457189">
              <a:spcAft>
                <a:spcPts val="600"/>
              </a:spcAft>
              <a:buClr>
                <a:srgbClr val="000000"/>
              </a:buClr>
              <a:buSzPct val="100000"/>
              <a:buFont typeface="Arial"/>
              <a:buChar char="•"/>
            </a:pPr>
            <a:r>
              <a:rPr lang="en" sz="2600" dirty="0">
                <a:solidFill>
                  <a:srgbClr val="50524F"/>
                </a:solidFill>
                <a:latin typeface="Lucida Sans" panose="020B0602030504020204" pitchFamily="34" charset="0"/>
              </a:rPr>
              <a:t>Provide on-the-spot feedback</a:t>
            </a:r>
          </a:p>
          <a:p>
            <a:pPr marL="457189" indent="-457189">
              <a:spcAft>
                <a:spcPts val="600"/>
              </a:spcAft>
              <a:buClr>
                <a:srgbClr val="000000"/>
              </a:buClr>
              <a:buSzPct val="100000"/>
              <a:buFont typeface="Arial"/>
              <a:buChar char="•"/>
            </a:pPr>
            <a:r>
              <a:rPr lang="en" sz="2600" dirty="0">
                <a:solidFill>
                  <a:srgbClr val="50524F"/>
                </a:solidFill>
                <a:latin typeface="Lucida Sans" panose="020B0602030504020204" pitchFamily="34" charset="0"/>
              </a:rPr>
              <a:t>Reteach as needed</a:t>
            </a:r>
          </a:p>
          <a:p>
            <a:pPr marL="457189" indent="-457189">
              <a:spcAft>
                <a:spcPts val="600"/>
              </a:spcAft>
              <a:buClr>
                <a:srgbClr val="000000"/>
              </a:buClr>
              <a:buSzPct val="100000"/>
              <a:buFont typeface="Arial"/>
              <a:buChar char="•"/>
            </a:pPr>
            <a:r>
              <a:rPr lang="en" sz="2600" dirty="0">
                <a:solidFill>
                  <a:srgbClr val="50524F"/>
                </a:solidFill>
                <a:latin typeface="Lucida Sans" panose="020B0602030504020204" pitchFamily="34" charset="0"/>
              </a:rPr>
              <a:t>Support and monitor</a:t>
            </a:r>
          </a:p>
          <a:p>
            <a:pPr marL="457189" indent="-457189">
              <a:spcAft>
                <a:spcPts val="600"/>
              </a:spcAft>
              <a:buClr>
                <a:srgbClr val="000000"/>
              </a:buClr>
              <a:buSzPct val="100000"/>
              <a:buFont typeface="Arial"/>
              <a:buChar char="•"/>
            </a:pPr>
            <a:r>
              <a:rPr lang="en" sz="2600" dirty="0">
                <a:solidFill>
                  <a:srgbClr val="50524F"/>
                </a:solidFill>
                <a:latin typeface="Lucida Sans" panose="020B0602030504020204" pitchFamily="34" charset="0"/>
              </a:rPr>
              <a:t>Repeat!</a:t>
            </a:r>
          </a:p>
        </p:txBody>
      </p:sp>
      <p:sp>
        <p:nvSpPr>
          <p:cNvPr id="2" name="Title 1"/>
          <p:cNvSpPr>
            <a:spLocks noGrp="1"/>
          </p:cNvSpPr>
          <p:nvPr>
            <p:ph type="title"/>
          </p:nvPr>
        </p:nvSpPr>
        <p:spPr/>
        <p:txBody>
          <a:bodyPr/>
          <a:lstStyle/>
          <a:p>
            <a:r>
              <a:rPr lang="en-US" dirty="0">
                <a:solidFill>
                  <a:srgbClr val="50524F"/>
                </a:solidFill>
              </a:rPr>
              <a:t>The Role of a Teacher or Coach</a:t>
            </a:r>
          </a:p>
        </p:txBody>
      </p:sp>
    </p:spTree>
    <p:extLst>
      <p:ext uri="{BB962C8B-B14F-4D97-AF65-F5344CB8AC3E}">
        <p14:creationId xmlns:p14="http://schemas.microsoft.com/office/powerpoint/2010/main" val="56567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3">
                                            <p:txEl>
                                              <p:pRg st="0" end="0"/>
                                            </p:txEl>
                                          </p:spTgt>
                                        </p:tgtEl>
                                        <p:attrNameLst>
                                          <p:attrName>style.visibility</p:attrName>
                                        </p:attrNameLst>
                                      </p:cBhvr>
                                      <p:to>
                                        <p:strVal val="visible"/>
                                      </p:to>
                                    </p:set>
                                    <p:animEffect transition="in" filter="fade">
                                      <p:cBhvr>
                                        <p:cTn id="7" dur="500"/>
                                        <p:tgtEl>
                                          <p:spTgt spid="13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3">
                                            <p:txEl>
                                              <p:pRg st="1" end="1"/>
                                            </p:txEl>
                                          </p:spTgt>
                                        </p:tgtEl>
                                        <p:attrNameLst>
                                          <p:attrName>style.visibility</p:attrName>
                                        </p:attrNameLst>
                                      </p:cBhvr>
                                      <p:to>
                                        <p:strVal val="visible"/>
                                      </p:to>
                                    </p:set>
                                    <p:animEffect transition="in" filter="fade">
                                      <p:cBhvr>
                                        <p:cTn id="12" dur="500"/>
                                        <p:tgtEl>
                                          <p:spTgt spid="13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3">
                                            <p:txEl>
                                              <p:pRg st="2" end="2"/>
                                            </p:txEl>
                                          </p:spTgt>
                                        </p:tgtEl>
                                        <p:attrNameLst>
                                          <p:attrName>style.visibility</p:attrName>
                                        </p:attrNameLst>
                                      </p:cBhvr>
                                      <p:to>
                                        <p:strVal val="visible"/>
                                      </p:to>
                                    </p:set>
                                    <p:animEffect transition="in" filter="fade">
                                      <p:cBhvr>
                                        <p:cTn id="17" dur="500"/>
                                        <p:tgtEl>
                                          <p:spTgt spid="13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3">
                                            <p:txEl>
                                              <p:pRg st="3" end="3"/>
                                            </p:txEl>
                                          </p:spTgt>
                                        </p:tgtEl>
                                        <p:attrNameLst>
                                          <p:attrName>style.visibility</p:attrName>
                                        </p:attrNameLst>
                                      </p:cBhvr>
                                      <p:to>
                                        <p:strVal val="visible"/>
                                      </p:to>
                                    </p:set>
                                    <p:animEffect transition="in" filter="fade">
                                      <p:cBhvr>
                                        <p:cTn id="22" dur="500"/>
                                        <p:tgtEl>
                                          <p:spTgt spid="13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3">
                                            <p:txEl>
                                              <p:pRg st="4" end="4"/>
                                            </p:txEl>
                                          </p:spTgt>
                                        </p:tgtEl>
                                        <p:attrNameLst>
                                          <p:attrName>style.visibility</p:attrName>
                                        </p:attrNameLst>
                                      </p:cBhvr>
                                      <p:to>
                                        <p:strVal val="visible"/>
                                      </p:to>
                                    </p:set>
                                    <p:animEffect transition="in" filter="fade">
                                      <p:cBhvr>
                                        <p:cTn id="27" dur="500"/>
                                        <p:tgtEl>
                                          <p:spTgt spid="13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9234" y="3989291"/>
            <a:ext cx="2212297" cy="2212297"/>
          </a:xfrm>
          <a:prstGeom prst="rect">
            <a:avLst/>
          </a:prstGeom>
        </p:spPr>
      </p:pic>
      <p:sp>
        <p:nvSpPr>
          <p:cNvPr id="1308" name="Shape 1308"/>
          <p:cNvSpPr txBox="1">
            <a:spLocks noGrp="1"/>
          </p:cNvSpPr>
          <p:nvPr>
            <p:ph type="title"/>
          </p:nvPr>
        </p:nvSpPr>
        <p:spPr>
          <a:xfrm>
            <a:off x="457200" y="489789"/>
            <a:ext cx="8229600" cy="857400"/>
          </a:xfrm>
          <a:prstGeom prst="rect">
            <a:avLst/>
          </a:prstGeom>
          <a:noFill/>
          <a:ln>
            <a:noFill/>
          </a:ln>
        </p:spPr>
        <p:txBody>
          <a:bodyPr lIns="91425" tIns="91425" rIns="91425" bIns="91425" anchor="ctr" anchorCtr="0">
            <a:noAutofit/>
          </a:bodyPr>
          <a:lstStyle/>
          <a:p>
            <a:pPr>
              <a:buSzPct val="25000"/>
            </a:pPr>
            <a:r>
              <a:rPr lang="en" dirty="0">
                <a:solidFill>
                  <a:srgbClr val="50524F"/>
                </a:solidFill>
              </a:rPr>
              <a:t>Assessment Helps You “Coach” Your Team!</a:t>
            </a:r>
          </a:p>
        </p:txBody>
      </p:sp>
      <p:sp>
        <p:nvSpPr>
          <p:cNvPr id="1309" name="Shape 1309"/>
          <p:cNvSpPr txBox="1">
            <a:spLocks noGrp="1"/>
          </p:cNvSpPr>
          <p:nvPr>
            <p:ph type="body" idx="1"/>
          </p:nvPr>
        </p:nvSpPr>
        <p:spPr>
          <a:xfrm>
            <a:off x="457200" y="1700940"/>
            <a:ext cx="8229600" cy="3394500"/>
          </a:xfrm>
          <a:prstGeom prst="rect">
            <a:avLst/>
          </a:prstGeom>
          <a:noFill/>
          <a:ln>
            <a:noFill/>
          </a:ln>
        </p:spPr>
        <p:txBody>
          <a:bodyPr lIns="91425" tIns="91425" rIns="91425" bIns="91425" anchor="t" anchorCtr="0">
            <a:noAutofit/>
          </a:bodyPr>
          <a:lstStyle/>
          <a:p>
            <a:pPr marL="495296" indent="-342900">
              <a:spcBef>
                <a:spcPts val="0"/>
              </a:spcBef>
            </a:pPr>
            <a:r>
              <a:rPr lang="en" dirty="0"/>
              <a:t>With frequent, supportive assessment, students can correct errors and maintain progress.</a:t>
            </a:r>
          </a:p>
          <a:p>
            <a:pPr marL="152396" indent="0">
              <a:spcBef>
                <a:spcPts val="0"/>
              </a:spcBef>
              <a:buNone/>
            </a:pPr>
            <a:endParaRPr lang="en" dirty="0"/>
          </a:p>
          <a:p>
            <a:pPr marL="495296" indent="-342900"/>
            <a:r>
              <a:rPr lang="en" dirty="0"/>
              <a:t>As needed, teachers can use assessment data to reteach swiftly, ensuring that gaps don’t grow.</a:t>
            </a:r>
          </a:p>
        </p:txBody>
      </p:sp>
    </p:spTree>
    <p:extLst>
      <p:ext uri="{BB962C8B-B14F-4D97-AF65-F5344CB8AC3E}">
        <p14:creationId xmlns:p14="http://schemas.microsoft.com/office/powerpoint/2010/main" val="901969200"/>
      </p:ext>
    </p:extLst>
  </p:cSld>
  <p:clrMapOvr>
    <a:masterClrMapping/>
  </p:clrMapOvr>
</p:sld>
</file>

<file path=ppt/theme/theme1.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10783</TotalTime>
  <Words>3440</Words>
  <Application>Microsoft Office PowerPoint</Application>
  <PresentationFormat>On-screen Show (4:3)</PresentationFormat>
  <Paragraphs>370</Paragraphs>
  <Slides>36</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Lucida Sans</vt:lpstr>
      <vt:lpstr>Museo Sans 100</vt:lpstr>
      <vt:lpstr>Museo Sans 300</vt:lpstr>
      <vt:lpstr>Quattrocento Sans</vt:lpstr>
      <vt:lpstr>SAP ATC PPT Template revised</vt:lpstr>
      <vt:lpstr>Foundational Skills Mini-Course</vt:lpstr>
      <vt:lpstr>Course Instructors</vt:lpstr>
      <vt:lpstr>About Student Achievement Partners</vt:lpstr>
      <vt:lpstr>Goals for This Module</vt:lpstr>
      <vt:lpstr>Print Concepts</vt:lpstr>
      <vt:lpstr>The Role of Assessment</vt:lpstr>
      <vt:lpstr>Task Slide </vt:lpstr>
      <vt:lpstr>The Role of a Teacher or Coach</vt:lpstr>
      <vt:lpstr>Assessment Helps You “Coach” Your Team!</vt:lpstr>
      <vt:lpstr>Assessment Helps You Fill in Gaps When Students Are Missing Instruction</vt:lpstr>
      <vt:lpstr>Absent Students</vt:lpstr>
      <vt:lpstr>Assessments Connect to Sequence</vt:lpstr>
      <vt:lpstr>Types of Assessment</vt:lpstr>
      <vt:lpstr>Assessment Guidance</vt:lpstr>
      <vt:lpstr>Informal Observations</vt:lpstr>
      <vt:lpstr>Principles of Effective Informal Assessment</vt:lpstr>
      <vt:lpstr>Informal Observations: Student Work</vt:lpstr>
      <vt:lpstr>Informal Observations: Students at Work</vt:lpstr>
      <vt:lpstr>Assessment Guidance</vt:lpstr>
      <vt:lpstr>Weekly Dictation</vt:lpstr>
      <vt:lpstr>Kindergarten Considerations</vt:lpstr>
      <vt:lpstr>Guidelines for Responding to Data</vt:lpstr>
      <vt:lpstr>Aim high!</vt:lpstr>
      <vt:lpstr>Different Students, Different Needs</vt:lpstr>
      <vt:lpstr>Keep the Pace and Teach with Urgency!</vt:lpstr>
      <vt:lpstr>Sample Data Set: What to Do?</vt:lpstr>
      <vt:lpstr>Online Discussion</vt:lpstr>
      <vt:lpstr>Assessment Guidance</vt:lpstr>
      <vt:lpstr>Unit “Stop and Check”</vt:lpstr>
      <vt:lpstr>What/Where/When/How!?!</vt:lpstr>
      <vt:lpstr>Module 7: Connect to Practice Task </vt:lpstr>
      <vt:lpstr>Recommended Resource</vt:lpstr>
      <vt:lpstr>About Achieve the Core Visit achievethecore.org to find:</vt:lpstr>
      <vt:lpstr>The Core Advocate Network</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Balanced Literacy Pilot - Day Two</dc:title>
  <dc:creator>retienne</dc:creator>
  <cp:lastModifiedBy>Pascale Joseph</cp:lastModifiedBy>
  <cp:revision>430</cp:revision>
  <cp:lastPrinted>2017-09-03T00:50:55Z</cp:lastPrinted>
  <dcterms:modified xsi:type="dcterms:W3CDTF">2020-01-23T20:35:48Z</dcterms:modified>
</cp:coreProperties>
</file>